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31866-D4E4-4778-A810-F9CCD52EAB16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1703-C25B-47E2-94F1-6ACDD99D9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5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1703-C25B-47E2-94F1-6ACDD99D9C4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1703-C25B-47E2-94F1-6ACDD99D9C4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4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3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8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4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5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3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3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3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1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6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179A-3CC8-4D1D-9391-B91EA90E196D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E86F1-88E3-4CB8-9CFC-DD5C8529AA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2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emf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1.png"/><Relationship Id="rId3" Type="http://schemas.openxmlformats.org/officeDocument/2006/relationships/image" Target="../media/image21.jpeg"/><Relationship Id="rId21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26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jpeg"/><Relationship Id="rId5" Type="http://schemas.openxmlformats.org/officeDocument/2006/relationships/image" Target="../media/image3.pn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9.png"/><Relationship Id="rId17" Type="http://schemas.openxmlformats.org/officeDocument/2006/relationships/image" Target="../media/image8.jpeg"/><Relationship Id="rId2" Type="http://schemas.openxmlformats.org/officeDocument/2006/relationships/image" Target="../media/image1.jpeg"/><Relationship Id="rId16" Type="http://schemas.openxmlformats.org/officeDocument/2006/relationships/image" Target="../media/image43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8.jpeg"/><Relationship Id="rId5" Type="http://schemas.openxmlformats.org/officeDocument/2006/relationships/image" Target="../media/image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onaghc1\Documents\CHARTWELLS 1\PRIMARY SCHOOL REBRAND\BACKGROU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1"/>
          <a:stretch/>
        </p:blipFill>
        <p:spPr bwMode="auto">
          <a:xfrm>
            <a:off x="-36512" y="0"/>
            <a:ext cx="9217024" cy="690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Rounded Rectangle 256"/>
          <p:cNvSpPr/>
          <p:nvPr/>
        </p:nvSpPr>
        <p:spPr>
          <a:xfrm>
            <a:off x="647564" y="617364"/>
            <a:ext cx="7848872" cy="5760640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60" name="object 58"/>
          <p:cNvSpPr>
            <a:spLocks noChangeArrowheads="1"/>
          </p:cNvSpPr>
          <p:nvPr/>
        </p:nvSpPr>
        <p:spPr bwMode="auto">
          <a:xfrm>
            <a:off x="8100392" y="6215082"/>
            <a:ext cx="991245" cy="58389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322" name="bk object 222"/>
          <p:cNvSpPr/>
          <p:nvPr/>
        </p:nvSpPr>
        <p:spPr>
          <a:xfrm>
            <a:off x="3459170" y="142852"/>
            <a:ext cx="2255838" cy="752475"/>
          </a:xfrm>
          <a:custGeom>
            <a:avLst/>
            <a:gdLst/>
            <a:ahLst/>
            <a:cxnLst/>
            <a:rect l="l" t="t" r="r" b="b"/>
            <a:pathLst>
              <a:path w="2256155" h="752475">
                <a:moveTo>
                  <a:pt x="77617" y="23835"/>
                </a:moveTo>
                <a:lnTo>
                  <a:pt x="3249" y="721431"/>
                </a:lnTo>
                <a:lnTo>
                  <a:pt x="0" y="752002"/>
                </a:lnTo>
                <a:lnTo>
                  <a:pt x="2121776" y="678027"/>
                </a:lnTo>
                <a:lnTo>
                  <a:pt x="2125891" y="657301"/>
                </a:lnTo>
                <a:lnTo>
                  <a:pt x="2249853" y="31851"/>
                </a:lnTo>
                <a:lnTo>
                  <a:pt x="2256163" y="0"/>
                </a:lnTo>
                <a:lnTo>
                  <a:pt x="80165" y="0"/>
                </a:lnTo>
                <a:lnTo>
                  <a:pt x="77617" y="238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3339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3" name="bk object 160"/>
          <p:cNvSpPr/>
          <p:nvPr/>
        </p:nvSpPr>
        <p:spPr>
          <a:xfrm>
            <a:off x="1006530" y="769518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4" name="bk object 160"/>
          <p:cNvSpPr/>
          <p:nvPr/>
        </p:nvSpPr>
        <p:spPr>
          <a:xfrm>
            <a:off x="1006530" y="1974424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5" name="bk object 160"/>
          <p:cNvSpPr/>
          <p:nvPr/>
        </p:nvSpPr>
        <p:spPr>
          <a:xfrm>
            <a:off x="934522" y="3108274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6" name="bk object 160"/>
          <p:cNvSpPr/>
          <p:nvPr/>
        </p:nvSpPr>
        <p:spPr>
          <a:xfrm>
            <a:off x="934522" y="4188394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7" name="bk object 160"/>
          <p:cNvSpPr/>
          <p:nvPr/>
        </p:nvSpPr>
        <p:spPr>
          <a:xfrm>
            <a:off x="934522" y="5296686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8" name="TextBox 327"/>
          <p:cNvSpPr txBox="1"/>
          <p:nvPr/>
        </p:nvSpPr>
        <p:spPr>
          <a:xfrm>
            <a:off x="3581408" y="22802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cs typeface="Arial" pitchFamily="34" charset="0"/>
              </a:rPr>
              <a:t>Week One</a:t>
            </a:r>
            <a:endParaRPr lang="en-GB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9" name="object 6"/>
          <p:cNvSpPr txBox="1"/>
          <p:nvPr/>
        </p:nvSpPr>
        <p:spPr>
          <a:xfrm rot="165113">
            <a:off x="1030265" y="611085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FFFFFF"/>
                </a:solidFill>
                <a:cs typeface="Arial"/>
              </a:rPr>
              <a:t>M</a:t>
            </a:r>
            <a:r>
              <a:rPr sz="1200" spc="-15" dirty="0">
                <a:solidFill>
                  <a:srgbClr val="FFFFFF"/>
                </a:solidFill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cs typeface="Arial"/>
              </a:rPr>
              <a:t>n</a:t>
            </a:r>
            <a:r>
              <a:rPr sz="1200" spc="-55" dirty="0">
                <a:solidFill>
                  <a:srgbClr val="FFFFFF"/>
                </a:solidFill>
                <a:cs typeface="Arial"/>
              </a:rPr>
              <a:t>d</a:t>
            </a:r>
            <a:r>
              <a:rPr sz="1200" dirty="0">
                <a:solidFill>
                  <a:srgbClr val="FFFFFF"/>
                </a:solidFill>
                <a:cs typeface="Arial"/>
              </a:rPr>
              <a:t>ay</a:t>
            </a:r>
            <a:endParaRPr sz="1200" dirty="0">
              <a:cs typeface="Arial"/>
            </a:endParaRPr>
          </a:p>
        </p:txBody>
      </p:sp>
      <p:sp>
        <p:nvSpPr>
          <p:cNvPr id="331" name="object 6"/>
          <p:cNvSpPr txBox="1"/>
          <p:nvPr/>
        </p:nvSpPr>
        <p:spPr>
          <a:xfrm rot="165113">
            <a:off x="1030265" y="1772155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Tuesday</a:t>
            </a:r>
            <a:endParaRPr sz="1200" dirty="0">
              <a:cs typeface="Arial"/>
            </a:endParaRPr>
          </a:p>
        </p:txBody>
      </p:sp>
      <p:sp>
        <p:nvSpPr>
          <p:cNvPr id="332" name="object 6"/>
          <p:cNvSpPr txBox="1"/>
          <p:nvPr/>
        </p:nvSpPr>
        <p:spPr>
          <a:xfrm rot="165113">
            <a:off x="958257" y="2996291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Wednesday</a:t>
            </a:r>
            <a:endParaRPr sz="1200" dirty="0">
              <a:cs typeface="Arial"/>
            </a:endParaRPr>
          </a:p>
        </p:txBody>
      </p:sp>
      <p:sp>
        <p:nvSpPr>
          <p:cNvPr id="333" name="object 6"/>
          <p:cNvSpPr txBox="1"/>
          <p:nvPr/>
        </p:nvSpPr>
        <p:spPr>
          <a:xfrm rot="165113">
            <a:off x="958257" y="4004403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Thursday</a:t>
            </a:r>
            <a:endParaRPr sz="1200" dirty="0">
              <a:cs typeface="Arial"/>
            </a:endParaRPr>
          </a:p>
        </p:txBody>
      </p:sp>
      <p:sp>
        <p:nvSpPr>
          <p:cNvPr id="334" name="object 6"/>
          <p:cNvSpPr txBox="1"/>
          <p:nvPr/>
        </p:nvSpPr>
        <p:spPr>
          <a:xfrm rot="165113">
            <a:off x="958257" y="5084523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Friday</a:t>
            </a:r>
            <a:endParaRPr sz="1200" dirty="0">
              <a:cs typeface="Arial"/>
            </a:endParaRPr>
          </a:p>
        </p:txBody>
      </p:sp>
      <p:sp>
        <p:nvSpPr>
          <p:cNvPr id="17" name="object 27"/>
          <p:cNvSpPr txBox="1">
            <a:spLocks noChangeArrowheads="1"/>
          </p:cNvSpPr>
          <p:nvPr/>
        </p:nvSpPr>
        <p:spPr bwMode="auto">
          <a:xfrm>
            <a:off x="1358211" y="1766231"/>
            <a:ext cx="1840838" cy="10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</a:t>
            </a:r>
            <a:r>
              <a:rPr lang="en-US" sz="1200" b="1" i="1" dirty="0" smtClean="0">
                <a:cs typeface="Arial" charset="0"/>
              </a:rPr>
              <a:t>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Beef &amp; Vegetable Pie </a:t>
            </a:r>
            <a:r>
              <a:rPr lang="en-GB" sz="900" dirty="0" smtClean="0">
                <a:solidFill>
                  <a:srgbClr val="FF0000"/>
                </a:solidFill>
              </a:rPr>
              <a:t>with New Potatoes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Mexican </a:t>
            </a:r>
            <a:r>
              <a:rPr lang="en-GB" sz="900" dirty="0" smtClean="0">
                <a:solidFill>
                  <a:srgbClr val="00B050"/>
                </a:solidFill>
              </a:rPr>
              <a:t>Vegetable Chilli with Rice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D7D200"/>
                </a:solidFill>
              </a:rPr>
              <a:t>Cheese Roll</a:t>
            </a:r>
            <a:endParaRPr lang="en-GB" sz="900" dirty="0" smtClean="0">
              <a:solidFill>
                <a:srgbClr val="D7D2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900" dirty="0" smtClean="0"/>
          </a:p>
        </p:txBody>
      </p:sp>
      <p:sp>
        <p:nvSpPr>
          <p:cNvPr id="18" name="object 42"/>
          <p:cNvSpPr txBox="1">
            <a:spLocks noChangeArrowheads="1"/>
          </p:cNvSpPr>
          <p:nvPr/>
        </p:nvSpPr>
        <p:spPr bwMode="auto">
          <a:xfrm>
            <a:off x="5932428" y="1149086"/>
            <a:ext cx="1109662" cy="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663"/>
              </a:lnSpc>
            </a:pPr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marL="12700">
              <a:lnSpc>
                <a:spcPts val="1325"/>
              </a:lnSpc>
              <a:spcBef>
                <a:spcPts val="13"/>
              </a:spcBef>
            </a:pPr>
            <a:r>
              <a:rPr lang="en-US" sz="900" dirty="0" smtClean="0">
                <a:cs typeface="Arial" charset="0"/>
              </a:rPr>
              <a:t>Carrots</a:t>
            </a:r>
            <a:endParaRPr lang="en-US" sz="900" dirty="0" smtClean="0">
              <a:cs typeface="Arial" charset="0"/>
            </a:endParaRPr>
          </a:p>
          <a:p>
            <a:pPr marL="12700">
              <a:lnSpc>
                <a:spcPts val="1325"/>
              </a:lnSpc>
              <a:spcBef>
                <a:spcPts val="13"/>
              </a:spcBef>
            </a:pPr>
            <a:r>
              <a:rPr lang="en-US" sz="900" dirty="0" smtClean="0">
                <a:cs typeface="Arial" charset="0"/>
              </a:rPr>
              <a:t>Pea</a:t>
            </a:r>
            <a:r>
              <a:rPr lang="en-US" sz="900" dirty="0">
                <a:cs typeface="Arial" charset="0"/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9454" y="1093429"/>
            <a:ext cx="1857372" cy="79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25"/>
              </a:spcBef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dessert...</a:t>
            </a:r>
            <a:endParaRPr lang="en-US" sz="1200" dirty="0" smtClean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Wedges of Melon &amp; Orange </a:t>
            </a:r>
            <a:endParaRPr lang="en-GB" sz="900" dirty="0"/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Or </a:t>
            </a:r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Yoghurt</a:t>
            </a:r>
          </a:p>
        </p:txBody>
      </p:sp>
      <p:sp>
        <p:nvSpPr>
          <p:cNvPr id="24" name="object 30"/>
          <p:cNvSpPr txBox="1">
            <a:spLocks noChangeArrowheads="1"/>
          </p:cNvSpPr>
          <p:nvPr/>
        </p:nvSpPr>
        <p:spPr bwMode="auto">
          <a:xfrm>
            <a:off x="1351941" y="898289"/>
            <a:ext cx="1600500" cy="82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 smtClean="0">
                <a:cs typeface="Arial" charset="0"/>
              </a:rPr>
              <a:t>Choose a main meal...</a:t>
            </a:r>
          </a:p>
          <a:p>
            <a:pPr fontAlgn="base"/>
            <a:r>
              <a:rPr lang="en-GB" sz="900" dirty="0" smtClean="0">
                <a:solidFill>
                  <a:srgbClr val="00B050"/>
                </a:solidFill>
              </a:rPr>
              <a:t>Vegetable Supreme Pizza &amp; Wedges</a:t>
            </a:r>
            <a:endParaRPr lang="en-GB" sz="900" dirty="0">
              <a:solidFill>
                <a:srgbClr val="00B05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Neapolitan Pasta </a:t>
            </a:r>
            <a:endParaRPr lang="en-GB" sz="900" dirty="0">
              <a:solidFill>
                <a:srgbClr val="00B050"/>
              </a:solidFill>
            </a:endParaRPr>
          </a:p>
          <a:p>
            <a:pPr marL="17463" lvl="0">
              <a:lnSpc>
                <a:spcPct val="101000"/>
              </a:lnSpc>
              <a:spcBef>
                <a:spcPts val="200"/>
              </a:spcBef>
            </a:pPr>
            <a:r>
              <a:rPr lang="en-GB" sz="900" dirty="0" smtClean="0">
                <a:solidFill>
                  <a:srgbClr val="D7D200"/>
                </a:solidFill>
              </a:rPr>
              <a:t>Ham Sandwich</a:t>
            </a:r>
            <a:endParaRPr lang="en-GB" sz="900" dirty="0" smtClean="0">
              <a:solidFill>
                <a:srgbClr val="D7D200"/>
              </a:solidFill>
            </a:endParaRPr>
          </a:p>
        </p:txBody>
      </p:sp>
      <p:sp>
        <p:nvSpPr>
          <p:cNvPr id="25" name="object 45"/>
          <p:cNvSpPr txBox="1">
            <a:spLocks noChangeArrowheads="1"/>
          </p:cNvSpPr>
          <p:nvPr/>
        </p:nvSpPr>
        <p:spPr bwMode="auto">
          <a:xfrm>
            <a:off x="5929330" y="2048875"/>
            <a:ext cx="1143000" cy="8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marL="12700">
              <a:lnSpc>
                <a:spcPct val="101000"/>
              </a:lnSpc>
              <a:spcBef>
                <a:spcPts val="200"/>
              </a:spcBef>
            </a:pPr>
            <a:r>
              <a:rPr lang="en-US" sz="900" dirty="0" smtClean="0">
                <a:cs typeface="Arial" charset="0"/>
              </a:rPr>
              <a:t>Green Beans </a:t>
            </a:r>
          </a:p>
          <a:p>
            <a:pPr marL="12700">
              <a:lnSpc>
                <a:spcPct val="101000"/>
              </a:lnSpc>
              <a:spcBef>
                <a:spcPts val="200"/>
              </a:spcBef>
            </a:pPr>
            <a:r>
              <a:rPr lang="en-US" sz="900" dirty="0" smtClean="0">
                <a:cs typeface="Arial" charset="0"/>
              </a:rPr>
              <a:t>Cauliflower</a:t>
            </a:r>
          </a:p>
          <a:p>
            <a:pPr marL="12700">
              <a:lnSpc>
                <a:spcPct val="101000"/>
              </a:lnSpc>
              <a:spcBef>
                <a:spcPts val="200"/>
              </a:spcBef>
            </a:pPr>
            <a:endParaRPr lang="en-US" sz="900" dirty="0" smtClean="0">
              <a:cs typeface="Arial" charset="0"/>
            </a:endParaRPr>
          </a:p>
          <a:p>
            <a:pPr marL="12700">
              <a:lnSpc>
                <a:spcPct val="101000"/>
              </a:lnSpc>
              <a:spcBef>
                <a:spcPts val="200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26" name="object 45"/>
          <p:cNvSpPr txBox="1">
            <a:spLocks noChangeArrowheads="1"/>
          </p:cNvSpPr>
          <p:nvPr/>
        </p:nvSpPr>
        <p:spPr bwMode="auto">
          <a:xfrm>
            <a:off x="7000908" y="2048875"/>
            <a:ext cx="1143000" cy="98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500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dessert...</a:t>
            </a:r>
            <a:endParaRPr lang="en-US" sz="1200" dirty="0" smtClean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Pineapple &amp; Peach Crumble* with </a:t>
            </a:r>
            <a:r>
              <a:rPr lang="en-GB" sz="900" dirty="0"/>
              <a:t>Custard</a:t>
            </a:r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Whole Fruit</a:t>
            </a:r>
          </a:p>
          <a:p>
            <a:pPr marL="12700">
              <a:spcBef>
                <a:spcPts val="163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29" name="object 33"/>
          <p:cNvSpPr txBox="1">
            <a:spLocks noChangeArrowheads="1"/>
          </p:cNvSpPr>
          <p:nvPr/>
        </p:nvSpPr>
        <p:spPr bwMode="auto">
          <a:xfrm>
            <a:off x="1275535" y="3135175"/>
            <a:ext cx="1648972" cy="772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marL="17463" lvl="0">
              <a:spcBef>
                <a:spcPts val="13"/>
              </a:spcBef>
            </a:pPr>
            <a:r>
              <a:rPr lang="en-GB" sz="900" dirty="0" smtClean="0">
                <a:solidFill>
                  <a:srgbClr val="FF0000"/>
                </a:solidFill>
              </a:rPr>
              <a:t>Roast Turkey </a:t>
            </a:r>
            <a:r>
              <a:rPr lang="en-GB" sz="900" dirty="0">
                <a:solidFill>
                  <a:srgbClr val="FF0000"/>
                </a:solidFill>
              </a:rPr>
              <a:t>and Bud’s Crispy </a:t>
            </a:r>
            <a:endParaRPr lang="en-GB" sz="900" dirty="0" smtClean="0">
              <a:solidFill>
                <a:srgbClr val="FF0000"/>
              </a:solidFill>
            </a:endParaRPr>
          </a:p>
          <a:p>
            <a:pPr marL="17463" lvl="0">
              <a:spcBef>
                <a:spcPts val="13"/>
              </a:spcBef>
            </a:pPr>
            <a:r>
              <a:rPr lang="en-GB" sz="900" dirty="0" smtClean="0">
                <a:solidFill>
                  <a:srgbClr val="FF0000"/>
                </a:solidFill>
              </a:rPr>
              <a:t>Spud</a:t>
            </a:r>
            <a:endParaRPr lang="en-GB" sz="900" dirty="0">
              <a:solidFill>
                <a:srgbClr val="FF0000"/>
              </a:solidFill>
            </a:endParaRPr>
          </a:p>
          <a:p>
            <a:pPr marL="17463" lvl="0">
              <a:spcBef>
                <a:spcPts val="13"/>
              </a:spcBef>
            </a:pPr>
            <a:r>
              <a:rPr lang="en-GB" sz="900" dirty="0" smtClean="0">
                <a:solidFill>
                  <a:srgbClr val="00B050"/>
                </a:solidFill>
              </a:rPr>
              <a:t>Cheese &amp; Potato Bake </a:t>
            </a:r>
          </a:p>
          <a:p>
            <a:pPr marL="17463" lvl="0">
              <a:spcBef>
                <a:spcPts val="13"/>
              </a:spcBef>
            </a:pPr>
            <a:r>
              <a:rPr lang="en-GB" sz="900" dirty="0" smtClean="0">
                <a:solidFill>
                  <a:srgbClr val="D7D200"/>
                </a:solidFill>
              </a:rPr>
              <a:t>Egg Mayo Sandwich</a:t>
            </a:r>
            <a:endParaRPr lang="en-GB" sz="900" dirty="0" smtClean="0">
              <a:solidFill>
                <a:srgbClr val="D7D200"/>
              </a:solidFill>
            </a:endParaRPr>
          </a:p>
        </p:txBody>
      </p:sp>
      <p:sp>
        <p:nvSpPr>
          <p:cNvPr id="30" name="object 48"/>
          <p:cNvSpPr txBox="1">
            <a:spLocks noChangeArrowheads="1"/>
          </p:cNvSpPr>
          <p:nvPr/>
        </p:nvSpPr>
        <p:spPr bwMode="auto">
          <a:xfrm>
            <a:off x="5930046" y="3136763"/>
            <a:ext cx="1114425" cy="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marL="12700">
              <a:lnSpc>
                <a:spcPct val="101000"/>
              </a:lnSpc>
              <a:spcBef>
                <a:spcPts val="88"/>
              </a:spcBef>
            </a:pPr>
            <a:r>
              <a:rPr lang="en-US" sz="900" dirty="0" smtClean="0">
                <a:cs typeface="Arial" charset="0"/>
              </a:rPr>
              <a:t>Carrots</a:t>
            </a:r>
          </a:p>
          <a:p>
            <a:pPr marL="12700">
              <a:lnSpc>
                <a:spcPct val="101000"/>
              </a:lnSpc>
              <a:spcBef>
                <a:spcPts val="88"/>
              </a:spcBef>
            </a:pPr>
            <a:r>
              <a:rPr lang="en-US" sz="900" dirty="0" smtClean="0">
                <a:cs typeface="Arial" charset="0"/>
              </a:rPr>
              <a:t>Broccoli </a:t>
            </a:r>
          </a:p>
          <a:p>
            <a:pPr marL="12700">
              <a:lnSpc>
                <a:spcPct val="101000"/>
              </a:lnSpc>
              <a:spcBef>
                <a:spcPts val="88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31" name="object 48"/>
          <p:cNvSpPr txBox="1">
            <a:spLocks noChangeArrowheads="1"/>
          </p:cNvSpPr>
          <p:nvPr/>
        </p:nvSpPr>
        <p:spPr bwMode="auto">
          <a:xfrm>
            <a:off x="7000908" y="3137586"/>
            <a:ext cx="131550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613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Fruity Apricot Bar</a:t>
            </a:r>
            <a:endParaRPr lang="en-GB" sz="900" dirty="0"/>
          </a:p>
          <a:p>
            <a:pPr marL="12700">
              <a:spcBef>
                <a:spcPts val="100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00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34" name="object 36"/>
          <p:cNvSpPr txBox="1">
            <a:spLocks noChangeArrowheads="1"/>
          </p:cNvSpPr>
          <p:nvPr/>
        </p:nvSpPr>
        <p:spPr bwMode="auto">
          <a:xfrm>
            <a:off x="1285852" y="4184124"/>
            <a:ext cx="1634447" cy="8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Chinese Chicken Noodles</a:t>
            </a:r>
            <a:endParaRPr lang="en-GB" sz="900" dirty="0">
              <a:solidFill>
                <a:srgbClr val="FF00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Vegetable Biryani </a:t>
            </a:r>
            <a:endParaRPr lang="en-GB" sz="900" dirty="0">
              <a:solidFill>
                <a:srgbClr val="00B050"/>
              </a:solidFill>
            </a:endParaRPr>
          </a:p>
          <a:p>
            <a:pPr marL="19050" lvl="0"/>
            <a:r>
              <a:rPr lang="en-GB" sz="900" dirty="0" smtClean="0">
                <a:solidFill>
                  <a:srgbClr val="D7D200"/>
                </a:solidFill>
              </a:rPr>
              <a:t>Tuna Mayo Wrap</a:t>
            </a:r>
            <a:endParaRPr lang="en-GB" sz="900" dirty="0" smtClean="0">
              <a:solidFill>
                <a:srgbClr val="D7D200"/>
              </a:solidFill>
            </a:endParaRPr>
          </a:p>
          <a:p>
            <a:pPr marL="19050"/>
            <a:endParaRPr lang="en-US" sz="900" dirty="0">
              <a:cs typeface="Arial" charset="0"/>
            </a:endParaRPr>
          </a:p>
        </p:txBody>
      </p:sp>
      <p:sp>
        <p:nvSpPr>
          <p:cNvPr id="35" name="object 51"/>
          <p:cNvSpPr txBox="1">
            <a:spLocks noChangeArrowheads="1"/>
          </p:cNvSpPr>
          <p:nvPr/>
        </p:nvSpPr>
        <p:spPr bwMode="auto">
          <a:xfrm>
            <a:off x="5971367" y="4295737"/>
            <a:ext cx="1000132" cy="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marL="12700">
              <a:lnSpc>
                <a:spcPct val="101000"/>
              </a:lnSpc>
              <a:spcBef>
                <a:spcPts val="125"/>
              </a:spcBef>
            </a:pPr>
            <a:r>
              <a:rPr lang="en-US" sz="900" dirty="0" smtClean="0">
                <a:cs typeface="Arial" charset="0"/>
              </a:rPr>
              <a:t>House coleslaw</a:t>
            </a:r>
          </a:p>
          <a:p>
            <a:pPr marL="12700">
              <a:lnSpc>
                <a:spcPct val="101000"/>
              </a:lnSpc>
              <a:spcBef>
                <a:spcPts val="125"/>
              </a:spcBef>
            </a:pPr>
            <a:r>
              <a:rPr lang="en-US" sz="900" dirty="0" smtClean="0">
                <a:cs typeface="Arial" charset="0"/>
              </a:rPr>
              <a:t>Sweetcorn</a:t>
            </a:r>
          </a:p>
          <a:p>
            <a:pPr marL="12700">
              <a:lnSpc>
                <a:spcPct val="101000"/>
              </a:lnSpc>
              <a:spcBef>
                <a:spcPts val="125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36" name="object 51"/>
          <p:cNvSpPr txBox="1">
            <a:spLocks noChangeArrowheads="1"/>
          </p:cNvSpPr>
          <p:nvPr/>
        </p:nvSpPr>
        <p:spPr bwMode="auto">
          <a:xfrm>
            <a:off x="6961215" y="4280594"/>
            <a:ext cx="1539875" cy="6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575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/>
              <a:t>Fruit in Jelly </a:t>
            </a:r>
            <a:endParaRPr lang="en-GB" sz="900" dirty="0"/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Whole Fruit</a:t>
            </a:r>
            <a:endParaRPr lang="en-US" sz="900" dirty="0">
              <a:cs typeface="Arial" charset="0"/>
            </a:endParaRPr>
          </a:p>
        </p:txBody>
      </p:sp>
      <p:sp>
        <p:nvSpPr>
          <p:cNvPr id="40" name="object 39"/>
          <p:cNvSpPr txBox="1">
            <a:spLocks noChangeArrowheads="1"/>
          </p:cNvSpPr>
          <p:nvPr/>
        </p:nvSpPr>
        <p:spPr bwMode="auto">
          <a:xfrm>
            <a:off x="1285853" y="5254222"/>
            <a:ext cx="1557956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</a:t>
            </a:r>
            <a:r>
              <a:rPr lang="en-US" sz="1200" b="1" i="1" dirty="0" smtClean="0">
                <a:cs typeface="Arial" charset="0"/>
              </a:rPr>
              <a:t>...</a:t>
            </a:r>
          </a:p>
          <a:p>
            <a:pPr marL="19050" lvl="0">
              <a:lnSpc>
                <a:spcPts val="1325"/>
              </a:lnSpc>
            </a:pPr>
            <a:r>
              <a:rPr lang="en-GB" sz="900" dirty="0" smtClean="0">
                <a:solidFill>
                  <a:srgbClr val="FF0000"/>
                </a:solidFill>
              </a:rPr>
              <a:t>Crispy Fish &amp; Chips </a:t>
            </a:r>
            <a:endParaRPr lang="en-GB" sz="900" dirty="0" smtClean="0">
              <a:solidFill>
                <a:srgbClr val="FF00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Quorn Hotdog &amp; </a:t>
            </a:r>
            <a:r>
              <a:rPr lang="en-GB" sz="900" dirty="0" smtClean="0">
                <a:solidFill>
                  <a:srgbClr val="00B050"/>
                </a:solidFill>
              </a:rPr>
              <a:t>Chips</a:t>
            </a:r>
            <a:endParaRPr lang="en-GB" sz="900" dirty="0" smtClean="0">
              <a:solidFill>
                <a:srgbClr val="00B050"/>
              </a:solidFill>
            </a:endParaRPr>
          </a:p>
          <a:p>
            <a:pPr marL="17463" lvl="0">
              <a:spcBef>
                <a:spcPts val="13"/>
              </a:spcBef>
            </a:pPr>
            <a:r>
              <a:rPr lang="en-GB" sz="900" dirty="0" smtClean="0">
                <a:solidFill>
                  <a:srgbClr val="D7D200"/>
                </a:solidFill>
              </a:rPr>
              <a:t>Turkey Sandwich </a:t>
            </a:r>
            <a:endParaRPr lang="en-GB" sz="900" dirty="0">
              <a:solidFill>
                <a:srgbClr val="D7D200"/>
              </a:solidFill>
            </a:endParaRPr>
          </a:p>
        </p:txBody>
      </p:sp>
      <p:sp>
        <p:nvSpPr>
          <p:cNvPr id="41" name="object 54"/>
          <p:cNvSpPr txBox="1">
            <a:spLocks noChangeArrowheads="1"/>
          </p:cNvSpPr>
          <p:nvPr/>
        </p:nvSpPr>
        <p:spPr bwMode="auto">
          <a:xfrm>
            <a:off x="5933546" y="5265109"/>
            <a:ext cx="1539875" cy="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marL="12700">
              <a:lnSpc>
                <a:spcPts val="1325"/>
              </a:lnSpc>
            </a:pPr>
            <a:r>
              <a:rPr lang="en-US" sz="900" dirty="0">
                <a:cs typeface="Arial" charset="0"/>
              </a:rPr>
              <a:t>Baked Beans </a:t>
            </a:r>
            <a:endParaRPr lang="en-US" sz="900" dirty="0" smtClean="0">
              <a:cs typeface="Arial" charset="0"/>
            </a:endParaRPr>
          </a:p>
          <a:p>
            <a:pPr marL="12700">
              <a:lnSpc>
                <a:spcPts val="1325"/>
              </a:lnSpc>
            </a:pPr>
            <a:r>
              <a:rPr lang="en-US" sz="900" dirty="0" smtClean="0">
                <a:cs typeface="Arial" charset="0"/>
              </a:rPr>
              <a:t>Peas</a:t>
            </a:r>
            <a:endParaRPr lang="en-US" sz="900" dirty="0">
              <a:cs typeface="Arial" charset="0"/>
            </a:endParaRPr>
          </a:p>
        </p:txBody>
      </p:sp>
      <p:sp>
        <p:nvSpPr>
          <p:cNvPr id="42" name="object 54"/>
          <p:cNvSpPr txBox="1">
            <a:spLocks noChangeArrowheads="1"/>
          </p:cNvSpPr>
          <p:nvPr/>
        </p:nvSpPr>
        <p:spPr bwMode="auto">
          <a:xfrm>
            <a:off x="6991519" y="5262795"/>
            <a:ext cx="1539875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spcBef>
                <a:spcPts val="50"/>
              </a:spcBef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/>
              <a:t>Chocolate &amp; Banana Muffin</a:t>
            </a:r>
            <a:endParaRPr lang="en-GB" sz="900" dirty="0"/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45" name="object 2"/>
          <p:cNvSpPr txBox="1">
            <a:spLocks noChangeArrowheads="1"/>
          </p:cNvSpPr>
          <p:nvPr/>
        </p:nvSpPr>
        <p:spPr bwMode="auto">
          <a:xfrm>
            <a:off x="7715" y="6355714"/>
            <a:ext cx="2624168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963"/>
              </a:lnSpc>
            </a:pPr>
            <a:r>
              <a:rPr lang="en-US" sz="1200" i="1" dirty="0">
                <a:solidFill>
                  <a:srgbClr val="231F20"/>
                </a:solidFill>
                <a:cs typeface="Arial" charset="0"/>
              </a:rPr>
              <a:t>Keep yourself topped up with water </a:t>
            </a:r>
            <a:endParaRPr lang="en-US" sz="1200" i="1" dirty="0" smtClean="0">
              <a:solidFill>
                <a:srgbClr val="231F20"/>
              </a:solidFill>
              <a:cs typeface="Arial" charset="0"/>
            </a:endParaRPr>
          </a:p>
          <a:p>
            <a:pPr marL="12700">
              <a:lnSpc>
                <a:spcPts val="1963"/>
              </a:lnSpc>
            </a:pPr>
            <a:r>
              <a:rPr lang="en-US" sz="1200" i="1" dirty="0" smtClean="0">
                <a:solidFill>
                  <a:srgbClr val="231F20"/>
                </a:solidFill>
                <a:cs typeface="Arial" charset="0"/>
              </a:rPr>
              <a:t>– </a:t>
            </a:r>
            <a:r>
              <a:rPr lang="en-US" sz="1200" i="1" dirty="0">
                <a:solidFill>
                  <a:srgbClr val="231F20"/>
                </a:solidFill>
                <a:cs typeface="Arial" charset="0"/>
              </a:rPr>
              <a:t>it will help you concentrate </a:t>
            </a:r>
            <a:r>
              <a:rPr lang="en-US" sz="1200" i="1" dirty="0">
                <a:solidFill>
                  <a:srgbClr val="D2232A"/>
                </a:solidFill>
                <a:cs typeface="Arial" charset="0"/>
              </a:rPr>
              <a:t>all day </a:t>
            </a:r>
            <a:r>
              <a:rPr lang="en-US" sz="1200" i="1" dirty="0" smtClean="0">
                <a:solidFill>
                  <a:srgbClr val="D2232A"/>
                </a:solidFill>
                <a:cs typeface="Arial" charset="0"/>
              </a:rPr>
              <a:t>long</a:t>
            </a:r>
            <a:endParaRPr lang="en-US" sz="1200" i="1" dirty="0">
              <a:cs typeface="Arial" charset="0"/>
            </a:endParaRPr>
          </a:p>
        </p:txBody>
      </p:sp>
      <p:sp>
        <p:nvSpPr>
          <p:cNvPr id="48" name="object 60"/>
          <p:cNvSpPr txBox="1">
            <a:spLocks noChangeArrowheads="1"/>
          </p:cNvSpPr>
          <p:nvPr/>
        </p:nvSpPr>
        <p:spPr bwMode="auto">
          <a:xfrm>
            <a:off x="71406" y="2214554"/>
            <a:ext cx="5000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r">
              <a:lnSpc>
                <a:spcPts val="1563"/>
              </a:lnSpc>
            </a:pPr>
            <a:r>
              <a:rPr lang="en-US" sz="1200" b="1" i="1" dirty="0">
                <a:solidFill>
                  <a:schemeClr val="bg1"/>
                </a:solidFill>
                <a:cs typeface="Arial" pitchFamily="34" charset="0"/>
              </a:rPr>
              <a:t>If you don’t fancy </a:t>
            </a: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 dessert enjoy </a:t>
            </a:r>
            <a:r>
              <a:rPr lang="en-US" sz="1200" b="1" i="1" dirty="0">
                <a:solidFill>
                  <a:schemeClr val="bg1"/>
                </a:solidFill>
                <a:cs typeface="Arial" pitchFamily="34" charset="0"/>
              </a:rPr>
              <a:t>fresh fruit or </a:t>
            </a: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yoghurt</a:t>
            </a:r>
            <a:endParaRPr lang="en-US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9057" y="644272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Salad Bar, Freshly Baked Bread, Fruit and Fresh Water available daily. </a:t>
            </a:r>
          </a:p>
          <a:p>
            <a:pPr algn="ctr"/>
            <a:r>
              <a:rPr lang="en-GB" sz="1200" dirty="0" smtClean="0"/>
              <a:t>* 50% Fruit Based Desert </a:t>
            </a:r>
            <a:endParaRPr lang="en-GB" sz="1200" dirty="0"/>
          </a:p>
        </p:txBody>
      </p:sp>
      <p:pic>
        <p:nvPicPr>
          <p:cNvPr id="1026" name="Picture 5" descr="C:\Users\monaghc1\Documents\CHARTWELLS 1\PRIMARY SCHOOL REBRAND\FINAL COLLATERAL PRIMARIES\CHARACTER IMAGES\Sweetcorn-Sad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5581" y="519089"/>
            <a:ext cx="1276208" cy="18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bk object 263"/>
          <p:cNvSpPr/>
          <p:nvPr/>
        </p:nvSpPr>
        <p:spPr>
          <a:xfrm>
            <a:off x="6786578" y="71414"/>
            <a:ext cx="2143140" cy="1062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6" name="object 3"/>
          <p:cNvSpPr txBox="1">
            <a:spLocks noChangeArrowheads="1"/>
          </p:cNvSpPr>
          <p:nvPr/>
        </p:nvSpPr>
        <p:spPr bwMode="auto">
          <a:xfrm>
            <a:off x="6858016" y="113073"/>
            <a:ext cx="2000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ts val="1963"/>
              </a:lnSpc>
            </a:pPr>
            <a:r>
              <a:rPr lang="en-US" sz="1200" dirty="0">
                <a:solidFill>
                  <a:srgbClr val="231F20"/>
                </a:solidFill>
                <a:cs typeface="Arial" charset="0"/>
              </a:rPr>
              <a:t>There is a vegetarian choice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every day...  </a:t>
            </a:r>
            <a:r>
              <a:rPr lang="en-US" sz="1200" dirty="0">
                <a:solidFill>
                  <a:srgbClr val="231F20"/>
                </a:solidFill>
                <a:cs typeface="Arial" charset="0"/>
              </a:rPr>
              <a:t>and don’t forget that salad is available </a:t>
            </a: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daily</a:t>
            </a:r>
            <a:endParaRPr lang="en-US" sz="1200" dirty="0">
              <a:cs typeface="Arial" charset="0"/>
            </a:endParaRPr>
          </a:p>
        </p:txBody>
      </p:sp>
      <p:sp>
        <p:nvSpPr>
          <p:cNvPr id="57" name="bk object 263"/>
          <p:cNvSpPr/>
          <p:nvPr/>
        </p:nvSpPr>
        <p:spPr>
          <a:xfrm flipH="1">
            <a:off x="71406" y="142852"/>
            <a:ext cx="3316326" cy="6429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12700">
              <a:lnSpc>
                <a:spcPts val="1563"/>
              </a:lnSpc>
            </a:pPr>
            <a:r>
              <a:rPr lang="en-US" sz="1050" i="1" dirty="0">
                <a:cs typeface="Arial" pitchFamily="34" charset="0"/>
              </a:rPr>
              <a:t>Week Commencing</a:t>
            </a:r>
            <a:r>
              <a:rPr lang="en-US" sz="1050" i="1" dirty="0" smtClean="0">
                <a:cs typeface="Arial" pitchFamily="34" charset="0"/>
              </a:rPr>
              <a:t>; </a:t>
            </a:r>
            <a:r>
              <a:rPr lang="en-US" sz="900" i="1" dirty="0" smtClean="0">
                <a:cs typeface="Arial" pitchFamily="34" charset="0"/>
              </a:rPr>
              <a:t>30/10/17, 20/11/17, 11/12/2017, 01/01/2018, 22/01/2018, 12/02/2018, 05/03/2018, 26/03/2018  </a:t>
            </a:r>
            <a:endParaRPr lang="en-US" sz="900" i="1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2971958" y="975474"/>
            <a:ext cx="1445783" cy="996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2993677" y="5203377"/>
            <a:ext cx="1435171" cy="1017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4457766" y="2041031"/>
            <a:ext cx="1462417" cy="1036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4462853" y="974889"/>
            <a:ext cx="1457330" cy="103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/>
          <a:srcRect l="2563" t="3076" r="4460" b="3076"/>
          <a:stretch/>
        </p:blipFill>
        <p:spPr>
          <a:xfrm>
            <a:off x="2971958" y="3094313"/>
            <a:ext cx="1427972" cy="1049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/>
          <a:srcRect l="-225126" t="68457" r="225126" b="-68457"/>
          <a:stretch/>
        </p:blipFill>
        <p:spPr>
          <a:xfrm flipV="1">
            <a:off x="5751445" y="1950487"/>
            <a:ext cx="787507" cy="687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9404" y="938941"/>
            <a:ext cx="1497846" cy="1053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3763" y="3090495"/>
            <a:ext cx="1496031" cy="1066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1321" y="2027280"/>
            <a:ext cx="1467527" cy="994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67261" y="3140688"/>
            <a:ext cx="1454123" cy="967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92117" y="4187495"/>
            <a:ext cx="1437213" cy="970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92117" y="5216439"/>
            <a:ext cx="1436775" cy="99657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r="25038" b="694"/>
          <a:stretch/>
        </p:blipFill>
        <p:spPr>
          <a:xfrm>
            <a:off x="2992307" y="4155992"/>
            <a:ext cx="1407623" cy="1004818"/>
          </a:xfrm>
          <a:prstGeom prst="rect">
            <a:avLst/>
          </a:prstGeom>
        </p:spPr>
      </p:pic>
      <p:pic>
        <p:nvPicPr>
          <p:cNvPr id="52" name="Picture 21"/>
          <p:cNvPicPr>
            <a:picLocks noChangeAspect="1" noChangeArrowheads="1"/>
          </p:cNvPicPr>
          <p:nvPr/>
        </p:nvPicPr>
        <p:blipFill>
          <a:blip r:embed="rId22" cstate="print"/>
          <a:srcRect r="43451"/>
          <a:stretch>
            <a:fillRect/>
          </a:stretch>
        </p:blipFill>
        <p:spPr bwMode="auto">
          <a:xfrm>
            <a:off x="3112290" y="4259202"/>
            <a:ext cx="865731" cy="78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47916" y="4654505"/>
            <a:ext cx="78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</a:rPr>
              <a:t>Chinese Noodles</a:t>
            </a:r>
            <a:endParaRPr lang="en-GB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-3405" y="-243408"/>
            <a:ext cx="9144000" cy="7101408"/>
          </a:xfrm>
          <a:prstGeom prst="rect">
            <a:avLst/>
          </a:prstGeom>
        </p:spPr>
      </p:pic>
      <p:sp>
        <p:nvSpPr>
          <p:cNvPr id="257" name="Rounded Rectangle 256"/>
          <p:cNvSpPr/>
          <p:nvPr/>
        </p:nvSpPr>
        <p:spPr>
          <a:xfrm>
            <a:off x="683568" y="620688"/>
            <a:ext cx="7848872" cy="5760640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60" name="object 58"/>
          <p:cNvSpPr>
            <a:spLocks noChangeArrowheads="1"/>
          </p:cNvSpPr>
          <p:nvPr/>
        </p:nvSpPr>
        <p:spPr bwMode="auto">
          <a:xfrm>
            <a:off x="8100392" y="6215082"/>
            <a:ext cx="991245" cy="58389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322" name="bk object 222"/>
          <p:cNvSpPr/>
          <p:nvPr/>
        </p:nvSpPr>
        <p:spPr>
          <a:xfrm>
            <a:off x="3459170" y="142852"/>
            <a:ext cx="2255838" cy="752475"/>
          </a:xfrm>
          <a:custGeom>
            <a:avLst/>
            <a:gdLst/>
            <a:ahLst/>
            <a:cxnLst/>
            <a:rect l="l" t="t" r="r" b="b"/>
            <a:pathLst>
              <a:path w="2256155" h="752475">
                <a:moveTo>
                  <a:pt x="77617" y="23835"/>
                </a:moveTo>
                <a:lnTo>
                  <a:pt x="3249" y="721431"/>
                </a:lnTo>
                <a:lnTo>
                  <a:pt x="0" y="752002"/>
                </a:lnTo>
                <a:lnTo>
                  <a:pt x="2121776" y="678027"/>
                </a:lnTo>
                <a:lnTo>
                  <a:pt x="2125891" y="657301"/>
                </a:lnTo>
                <a:lnTo>
                  <a:pt x="2249853" y="31851"/>
                </a:lnTo>
                <a:lnTo>
                  <a:pt x="2256163" y="0"/>
                </a:lnTo>
                <a:lnTo>
                  <a:pt x="80165" y="0"/>
                </a:lnTo>
                <a:lnTo>
                  <a:pt x="77617" y="238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3339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3" name="bk object 160"/>
          <p:cNvSpPr/>
          <p:nvPr/>
        </p:nvSpPr>
        <p:spPr>
          <a:xfrm>
            <a:off x="1006530" y="769518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4" name="bk object 160"/>
          <p:cNvSpPr/>
          <p:nvPr/>
        </p:nvSpPr>
        <p:spPr>
          <a:xfrm>
            <a:off x="1006530" y="1974424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5" name="bk object 160"/>
          <p:cNvSpPr/>
          <p:nvPr/>
        </p:nvSpPr>
        <p:spPr>
          <a:xfrm>
            <a:off x="934522" y="3108274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6" name="bk object 160"/>
          <p:cNvSpPr/>
          <p:nvPr/>
        </p:nvSpPr>
        <p:spPr>
          <a:xfrm>
            <a:off x="934522" y="4188394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7" name="bk object 160"/>
          <p:cNvSpPr/>
          <p:nvPr/>
        </p:nvSpPr>
        <p:spPr>
          <a:xfrm>
            <a:off x="934522" y="5296686"/>
            <a:ext cx="279322" cy="989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8" name="TextBox 327"/>
          <p:cNvSpPr txBox="1"/>
          <p:nvPr/>
        </p:nvSpPr>
        <p:spPr>
          <a:xfrm>
            <a:off x="3581408" y="22802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cs typeface="Arial" pitchFamily="34" charset="0"/>
              </a:rPr>
              <a:t>Week Two</a:t>
            </a:r>
            <a:endParaRPr lang="en-GB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9" name="object 6"/>
          <p:cNvSpPr txBox="1"/>
          <p:nvPr/>
        </p:nvSpPr>
        <p:spPr>
          <a:xfrm rot="165113">
            <a:off x="1030265" y="611085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FFFFFF"/>
                </a:solidFill>
                <a:cs typeface="Arial"/>
              </a:rPr>
              <a:t>M</a:t>
            </a:r>
            <a:r>
              <a:rPr sz="1200" spc="-15" dirty="0">
                <a:solidFill>
                  <a:srgbClr val="FFFFFF"/>
                </a:solidFill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cs typeface="Arial"/>
              </a:rPr>
              <a:t>n</a:t>
            </a:r>
            <a:r>
              <a:rPr sz="1200" spc="-55" dirty="0">
                <a:solidFill>
                  <a:srgbClr val="FFFFFF"/>
                </a:solidFill>
                <a:cs typeface="Arial"/>
              </a:rPr>
              <a:t>d</a:t>
            </a:r>
            <a:r>
              <a:rPr sz="1200" dirty="0">
                <a:solidFill>
                  <a:srgbClr val="FFFFFF"/>
                </a:solidFill>
                <a:cs typeface="Arial"/>
              </a:rPr>
              <a:t>ay</a:t>
            </a:r>
            <a:endParaRPr sz="1200" dirty="0">
              <a:cs typeface="Arial"/>
            </a:endParaRPr>
          </a:p>
        </p:txBody>
      </p:sp>
      <p:sp>
        <p:nvSpPr>
          <p:cNvPr id="331" name="object 6"/>
          <p:cNvSpPr txBox="1"/>
          <p:nvPr/>
        </p:nvSpPr>
        <p:spPr>
          <a:xfrm rot="165113">
            <a:off x="1030265" y="1772155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Tuesday</a:t>
            </a:r>
            <a:endParaRPr sz="1200" dirty="0">
              <a:cs typeface="Arial"/>
            </a:endParaRPr>
          </a:p>
        </p:txBody>
      </p:sp>
      <p:sp>
        <p:nvSpPr>
          <p:cNvPr id="332" name="object 6"/>
          <p:cNvSpPr txBox="1"/>
          <p:nvPr/>
        </p:nvSpPr>
        <p:spPr>
          <a:xfrm rot="165113">
            <a:off x="958257" y="2996291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Wednesday</a:t>
            </a:r>
            <a:endParaRPr sz="1200" dirty="0">
              <a:cs typeface="Arial"/>
            </a:endParaRPr>
          </a:p>
        </p:txBody>
      </p:sp>
      <p:sp>
        <p:nvSpPr>
          <p:cNvPr id="333" name="object 6"/>
          <p:cNvSpPr txBox="1"/>
          <p:nvPr/>
        </p:nvSpPr>
        <p:spPr>
          <a:xfrm rot="165113">
            <a:off x="958257" y="4004403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Thursday</a:t>
            </a:r>
            <a:endParaRPr sz="1200" dirty="0">
              <a:cs typeface="Arial"/>
            </a:endParaRPr>
          </a:p>
        </p:txBody>
      </p:sp>
      <p:sp>
        <p:nvSpPr>
          <p:cNvPr id="334" name="object 6"/>
          <p:cNvSpPr txBox="1"/>
          <p:nvPr/>
        </p:nvSpPr>
        <p:spPr>
          <a:xfrm rot="165113">
            <a:off x="958257" y="5084523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Friday</a:t>
            </a:r>
            <a:endParaRPr sz="1200" dirty="0">
              <a:cs typeface="Arial"/>
            </a:endParaRPr>
          </a:p>
        </p:txBody>
      </p:sp>
      <p:sp>
        <p:nvSpPr>
          <p:cNvPr id="17" name="object 27"/>
          <p:cNvSpPr txBox="1">
            <a:spLocks noChangeArrowheads="1"/>
          </p:cNvSpPr>
          <p:nvPr/>
        </p:nvSpPr>
        <p:spPr bwMode="auto">
          <a:xfrm>
            <a:off x="1285852" y="4165652"/>
            <a:ext cx="1840838" cy="8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</a:t>
            </a:r>
            <a:r>
              <a:rPr lang="en-US" sz="1200" b="1" i="1" dirty="0" smtClean="0">
                <a:cs typeface="Arial" charset="0"/>
              </a:rPr>
              <a:t>...</a:t>
            </a:r>
          </a:p>
          <a:p>
            <a:pPr marL="17463" lvl="0">
              <a:lnSpc>
                <a:spcPct val="101000"/>
              </a:lnSpc>
              <a:spcBef>
                <a:spcPts val="200"/>
              </a:spcBef>
            </a:pPr>
            <a:r>
              <a:rPr lang="en-GB" sz="900" dirty="0" smtClean="0">
                <a:solidFill>
                  <a:srgbClr val="FF0000"/>
                </a:solidFill>
              </a:rPr>
              <a:t>Beef Chilli with Rice &amp; Pitta </a:t>
            </a:r>
            <a:endParaRPr lang="en-GB" sz="900" dirty="0">
              <a:solidFill>
                <a:srgbClr val="FF0000"/>
              </a:solidFill>
            </a:endParaRPr>
          </a:p>
          <a:p>
            <a:pPr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Creamy Tomato &amp; Basil Pasta 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D7D200"/>
                </a:solidFill>
              </a:rPr>
              <a:t>Tuna Mayo Wrap</a:t>
            </a:r>
            <a:endParaRPr lang="en-GB" sz="900" dirty="0" smtClean="0">
              <a:solidFill>
                <a:srgbClr val="D7D2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8" name="object 42"/>
          <p:cNvSpPr txBox="1">
            <a:spLocks noChangeArrowheads="1"/>
          </p:cNvSpPr>
          <p:nvPr/>
        </p:nvSpPr>
        <p:spPr bwMode="auto">
          <a:xfrm>
            <a:off x="5932428" y="1149086"/>
            <a:ext cx="1109662" cy="5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663"/>
              </a:lnSpc>
            </a:pPr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</a:t>
            </a: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side...</a:t>
            </a:r>
            <a:endParaRPr lang="en-US" sz="1200" dirty="0" smtClean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Broccoli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Crunchy </a:t>
            </a:r>
            <a:r>
              <a:rPr lang="en-GB" sz="900" dirty="0" smtClean="0"/>
              <a:t>Salad </a:t>
            </a:r>
            <a:endParaRPr lang="en-GB" sz="900" dirty="0"/>
          </a:p>
        </p:txBody>
      </p:sp>
      <p:sp>
        <p:nvSpPr>
          <p:cNvPr id="20" name="Rectangle 19"/>
          <p:cNvSpPr/>
          <p:nvPr/>
        </p:nvSpPr>
        <p:spPr>
          <a:xfrm>
            <a:off x="6929454" y="1093429"/>
            <a:ext cx="1857372" cy="96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25"/>
              </a:spcBef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dessert...</a:t>
            </a:r>
            <a:endParaRPr lang="en-US" sz="1200" dirty="0" smtClean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Chocolate &amp; Mandarin Sponge* 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&amp; Chocolate Sauce </a:t>
            </a:r>
            <a:endParaRPr lang="en-GB" sz="900" dirty="0"/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Or </a:t>
            </a:r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24" name="object 30"/>
          <p:cNvSpPr txBox="1">
            <a:spLocks noChangeArrowheads="1"/>
          </p:cNvSpPr>
          <p:nvPr/>
        </p:nvSpPr>
        <p:spPr bwMode="auto">
          <a:xfrm>
            <a:off x="1328177" y="849368"/>
            <a:ext cx="1623992" cy="7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Mac ‘N’ Cheese</a:t>
            </a:r>
            <a:endParaRPr lang="en-GB" sz="900" dirty="0" smtClean="0">
              <a:solidFill>
                <a:srgbClr val="00B050"/>
              </a:solidFill>
            </a:endParaRPr>
          </a:p>
          <a:p>
            <a:pPr marL="17463" lvl="0">
              <a:lnSpc>
                <a:spcPct val="101000"/>
              </a:lnSpc>
              <a:spcBef>
                <a:spcPts val="200"/>
              </a:spcBef>
            </a:pPr>
            <a:r>
              <a:rPr lang="en-GB" sz="900" dirty="0" smtClean="0">
                <a:solidFill>
                  <a:srgbClr val="00B050"/>
                </a:solidFill>
              </a:rPr>
              <a:t>Bean and Potato Burrito</a:t>
            </a:r>
            <a:endParaRPr lang="en-GB" sz="900" dirty="0" smtClean="0">
              <a:solidFill>
                <a:srgbClr val="00B050"/>
              </a:solidFill>
            </a:endParaRPr>
          </a:p>
          <a:p>
            <a:pPr marL="17463" lvl="0">
              <a:lnSpc>
                <a:spcPct val="101000"/>
              </a:lnSpc>
              <a:spcBef>
                <a:spcPts val="200"/>
              </a:spcBef>
            </a:pPr>
            <a:r>
              <a:rPr lang="en-GB" sz="900" dirty="0" smtClean="0">
                <a:solidFill>
                  <a:srgbClr val="D7D200"/>
                </a:solidFill>
              </a:rPr>
              <a:t>Ham Sandwich</a:t>
            </a:r>
            <a:endParaRPr lang="en-GB" sz="900" dirty="0">
              <a:solidFill>
                <a:srgbClr val="D7D200"/>
              </a:solidFill>
            </a:endParaRPr>
          </a:p>
        </p:txBody>
      </p:sp>
      <p:sp>
        <p:nvSpPr>
          <p:cNvPr id="25" name="object 45"/>
          <p:cNvSpPr txBox="1">
            <a:spLocks noChangeArrowheads="1"/>
          </p:cNvSpPr>
          <p:nvPr/>
        </p:nvSpPr>
        <p:spPr bwMode="auto">
          <a:xfrm>
            <a:off x="5929330" y="2048875"/>
            <a:ext cx="1143000" cy="8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Carrots</a:t>
            </a:r>
            <a:endParaRPr lang="en-GB" sz="900" dirty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Broccoli </a:t>
            </a:r>
            <a:endParaRPr lang="en-GB" sz="900" dirty="0"/>
          </a:p>
          <a:p>
            <a:pPr marL="12700">
              <a:lnSpc>
                <a:spcPct val="101000"/>
              </a:lnSpc>
              <a:spcBef>
                <a:spcPts val="200"/>
              </a:spcBef>
            </a:pPr>
            <a:endParaRPr lang="en-US" sz="900" dirty="0" smtClean="0">
              <a:cs typeface="Arial" charset="0"/>
            </a:endParaRPr>
          </a:p>
          <a:p>
            <a:pPr marL="12700">
              <a:lnSpc>
                <a:spcPct val="101000"/>
              </a:lnSpc>
              <a:spcBef>
                <a:spcPts val="200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26" name="object 45"/>
          <p:cNvSpPr txBox="1">
            <a:spLocks noChangeArrowheads="1"/>
          </p:cNvSpPr>
          <p:nvPr/>
        </p:nvSpPr>
        <p:spPr bwMode="auto">
          <a:xfrm>
            <a:off x="7000908" y="2048875"/>
            <a:ext cx="1500182" cy="85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500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dessert...</a:t>
            </a:r>
            <a:endParaRPr lang="en-US" sz="1200" dirty="0" smtClean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Strawberry Cheesecake</a:t>
            </a:r>
            <a:endParaRPr lang="en-GB" sz="900" dirty="0"/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Whole Fruit</a:t>
            </a:r>
          </a:p>
          <a:p>
            <a:pPr marL="12700">
              <a:spcBef>
                <a:spcPts val="163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29" name="object 33"/>
          <p:cNvSpPr txBox="1">
            <a:spLocks noChangeArrowheads="1"/>
          </p:cNvSpPr>
          <p:nvPr/>
        </p:nvSpPr>
        <p:spPr bwMode="auto">
          <a:xfrm>
            <a:off x="1270660" y="3096878"/>
            <a:ext cx="2257425" cy="8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Roast Chicken &amp; </a:t>
            </a:r>
            <a:r>
              <a:rPr lang="en-GB" sz="900" dirty="0">
                <a:solidFill>
                  <a:srgbClr val="FF0000"/>
                </a:solidFill>
              </a:rPr>
              <a:t>Bud’s </a:t>
            </a:r>
            <a:r>
              <a:rPr lang="en-GB" sz="900" dirty="0" smtClean="0">
                <a:solidFill>
                  <a:srgbClr val="FF0000"/>
                </a:solidFill>
              </a:rPr>
              <a:t>Crispy Spuds</a:t>
            </a:r>
            <a:endParaRPr lang="en-GB" sz="900" dirty="0">
              <a:solidFill>
                <a:srgbClr val="FF00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Quorn Roast &amp; Bud’s Crispy Spuds</a:t>
            </a:r>
          </a:p>
          <a:p>
            <a:pPr marL="17463" lvl="0">
              <a:spcBef>
                <a:spcPts val="13"/>
              </a:spcBef>
            </a:pPr>
            <a:r>
              <a:rPr lang="en-GB" sz="900" dirty="0" smtClean="0">
                <a:solidFill>
                  <a:srgbClr val="D7D200"/>
                </a:solidFill>
              </a:rPr>
              <a:t>Egg Mayo Sandwich</a:t>
            </a:r>
            <a:endParaRPr lang="en-GB" sz="900" dirty="0" smtClean="0">
              <a:solidFill>
                <a:srgbClr val="D7D200"/>
              </a:solidFill>
            </a:endParaRPr>
          </a:p>
          <a:p>
            <a:pPr marL="17463" lvl="0">
              <a:spcBef>
                <a:spcPts val="13"/>
              </a:spcBef>
            </a:pPr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30" name="object 48"/>
          <p:cNvSpPr txBox="1">
            <a:spLocks noChangeArrowheads="1"/>
          </p:cNvSpPr>
          <p:nvPr/>
        </p:nvSpPr>
        <p:spPr bwMode="auto">
          <a:xfrm>
            <a:off x="5886467" y="3137586"/>
            <a:ext cx="1114425" cy="66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Peas </a:t>
            </a:r>
            <a:endParaRPr lang="en-GB" sz="900" dirty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Swede</a:t>
            </a:r>
            <a:endParaRPr lang="en-GB" sz="900" dirty="0"/>
          </a:p>
          <a:p>
            <a:pPr marL="12700">
              <a:lnSpc>
                <a:spcPct val="101000"/>
              </a:lnSpc>
              <a:spcBef>
                <a:spcPts val="88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31" name="object 48"/>
          <p:cNvSpPr txBox="1">
            <a:spLocks noChangeArrowheads="1"/>
          </p:cNvSpPr>
          <p:nvPr/>
        </p:nvSpPr>
        <p:spPr bwMode="auto">
          <a:xfrm>
            <a:off x="7000908" y="3137586"/>
            <a:ext cx="1315508" cy="8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613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Peaches with Homemade Granola &amp; Yoghurt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00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34" name="object 36"/>
          <p:cNvSpPr txBox="1">
            <a:spLocks noChangeArrowheads="1"/>
          </p:cNvSpPr>
          <p:nvPr/>
        </p:nvSpPr>
        <p:spPr bwMode="auto">
          <a:xfrm>
            <a:off x="1315838" y="1894156"/>
            <a:ext cx="1617513" cy="11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Pork Sausages, Mashed Potato &amp; Gravy</a:t>
            </a:r>
            <a:endParaRPr lang="en-GB" sz="900" dirty="0">
              <a:solidFill>
                <a:srgbClr val="FF00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Vegetarian Sausages, Mashed Potato &amp; Gravy</a:t>
            </a:r>
          </a:p>
          <a:p>
            <a:pPr marL="19050" lvl="0"/>
            <a:r>
              <a:rPr lang="en-GB" sz="900" dirty="0" smtClean="0">
                <a:solidFill>
                  <a:srgbClr val="D7D200"/>
                </a:solidFill>
              </a:rPr>
              <a:t>Cheese Roll </a:t>
            </a:r>
            <a:endParaRPr lang="en-GB" sz="900" dirty="0" smtClean="0">
              <a:solidFill>
                <a:srgbClr val="D7D200"/>
              </a:solidFill>
            </a:endParaRPr>
          </a:p>
          <a:p>
            <a:pPr marL="19050" lvl="0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35" name="object 51"/>
          <p:cNvSpPr txBox="1">
            <a:spLocks noChangeArrowheads="1"/>
          </p:cNvSpPr>
          <p:nvPr/>
        </p:nvSpPr>
        <p:spPr bwMode="auto">
          <a:xfrm>
            <a:off x="5857885" y="4280594"/>
            <a:ext cx="1000132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Sweetcorn </a:t>
            </a:r>
            <a:endParaRPr lang="en-GB" sz="900" dirty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Green Beans </a:t>
            </a:r>
            <a:endParaRPr lang="en-GB" sz="900" dirty="0"/>
          </a:p>
        </p:txBody>
      </p:sp>
      <p:sp>
        <p:nvSpPr>
          <p:cNvPr id="36" name="object 51"/>
          <p:cNvSpPr txBox="1">
            <a:spLocks noChangeArrowheads="1"/>
          </p:cNvSpPr>
          <p:nvPr/>
        </p:nvSpPr>
        <p:spPr bwMode="auto">
          <a:xfrm>
            <a:off x="6961215" y="4280594"/>
            <a:ext cx="1539875" cy="6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575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Jam &amp; Coconut Sponge </a:t>
            </a:r>
            <a:endParaRPr lang="en-GB" sz="900" dirty="0"/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Whole Fruit</a:t>
            </a:r>
            <a:endParaRPr lang="en-US" sz="900" dirty="0">
              <a:cs typeface="Arial" charset="0"/>
            </a:endParaRPr>
          </a:p>
        </p:txBody>
      </p:sp>
      <p:sp>
        <p:nvSpPr>
          <p:cNvPr id="40" name="object 39"/>
          <p:cNvSpPr txBox="1">
            <a:spLocks noChangeArrowheads="1"/>
          </p:cNvSpPr>
          <p:nvPr/>
        </p:nvSpPr>
        <p:spPr bwMode="auto">
          <a:xfrm>
            <a:off x="1270661" y="5184929"/>
            <a:ext cx="2257425" cy="10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FF0000"/>
                </a:solidFill>
              </a:rPr>
              <a:t>Golden Fish Fingers</a:t>
            </a:r>
            <a:endParaRPr lang="en-GB" sz="900" dirty="0">
              <a:solidFill>
                <a:srgbClr val="FF00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Quorn Burger</a:t>
            </a:r>
            <a:endParaRPr lang="en-GB" sz="900" dirty="0" smtClean="0">
              <a:solidFill>
                <a:srgbClr val="00B050"/>
              </a:solidFill>
            </a:endParaRPr>
          </a:p>
          <a:p>
            <a:pPr marL="19050">
              <a:lnSpc>
                <a:spcPts val="1325"/>
              </a:lnSpc>
            </a:pPr>
            <a:r>
              <a:rPr lang="en-US" sz="900" dirty="0" smtClean="0">
                <a:solidFill>
                  <a:srgbClr val="D7D200"/>
                </a:solidFill>
                <a:cs typeface="Arial" charset="0"/>
              </a:rPr>
              <a:t>Turkey Sandwich</a:t>
            </a:r>
            <a:endParaRPr lang="en-US" sz="900" dirty="0" smtClean="0">
              <a:solidFill>
                <a:srgbClr val="D7D200"/>
              </a:solidFill>
              <a:cs typeface="Arial" charset="0"/>
            </a:endParaRPr>
          </a:p>
          <a:p>
            <a:pPr marL="19050">
              <a:lnSpc>
                <a:spcPts val="1325"/>
              </a:lnSpc>
            </a:pPr>
            <a:endParaRPr lang="en-US" sz="900" dirty="0">
              <a:solidFill>
                <a:schemeClr val="accent6"/>
              </a:solidFill>
              <a:cs typeface="Arial" charset="0"/>
            </a:endParaRPr>
          </a:p>
          <a:p>
            <a:pPr marL="19050">
              <a:lnSpc>
                <a:spcPts val="1325"/>
              </a:lnSpc>
            </a:pPr>
            <a:endParaRPr lang="en-US" sz="900" dirty="0">
              <a:cs typeface="Arial" charset="0"/>
            </a:endParaRPr>
          </a:p>
        </p:txBody>
      </p:sp>
      <p:sp>
        <p:nvSpPr>
          <p:cNvPr id="41" name="object 54"/>
          <p:cNvSpPr txBox="1">
            <a:spLocks noChangeArrowheads="1"/>
          </p:cNvSpPr>
          <p:nvPr/>
        </p:nvSpPr>
        <p:spPr bwMode="auto">
          <a:xfrm>
            <a:off x="5890655" y="5281593"/>
            <a:ext cx="1539875" cy="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marL="12700">
              <a:lnSpc>
                <a:spcPts val="1325"/>
              </a:lnSpc>
            </a:pPr>
            <a:r>
              <a:rPr lang="en-US" sz="900" dirty="0">
                <a:cs typeface="Arial" charset="0"/>
              </a:rPr>
              <a:t>Baked Beans </a:t>
            </a:r>
            <a:endParaRPr lang="en-US" sz="900" dirty="0" smtClean="0">
              <a:cs typeface="Arial" charset="0"/>
            </a:endParaRPr>
          </a:p>
          <a:p>
            <a:pPr marL="12700">
              <a:lnSpc>
                <a:spcPts val="1325"/>
              </a:lnSpc>
            </a:pPr>
            <a:r>
              <a:rPr lang="en-US" sz="900" dirty="0" smtClean="0">
                <a:cs typeface="Arial" charset="0"/>
              </a:rPr>
              <a:t>Crunchy Light ‘Slaw</a:t>
            </a:r>
            <a:endParaRPr lang="en-US" sz="900" dirty="0">
              <a:cs typeface="Arial" charset="0"/>
            </a:endParaRPr>
          </a:p>
        </p:txBody>
      </p:sp>
      <p:sp>
        <p:nvSpPr>
          <p:cNvPr id="42" name="object 54"/>
          <p:cNvSpPr txBox="1">
            <a:spLocks noChangeArrowheads="1"/>
          </p:cNvSpPr>
          <p:nvPr/>
        </p:nvSpPr>
        <p:spPr bwMode="auto">
          <a:xfrm>
            <a:off x="6991519" y="5262795"/>
            <a:ext cx="153987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spcBef>
                <a:spcPts val="50"/>
              </a:spcBef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marL="12700">
              <a:spcBef>
                <a:spcPts val="275"/>
              </a:spcBef>
            </a:pPr>
            <a:r>
              <a:rPr lang="en-GB" sz="900" dirty="0" err="1" smtClean="0"/>
              <a:t>Oatie</a:t>
            </a:r>
            <a:r>
              <a:rPr lang="en-GB" sz="900" dirty="0" smtClean="0"/>
              <a:t> Biscuit </a:t>
            </a:r>
            <a:endParaRPr lang="en-GB" sz="900" dirty="0" smtClean="0"/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45" name="object 2"/>
          <p:cNvSpPr txBox="1">
            <a:spLocks noChangeArrowheads="1"/>
          </p:cNvSpPr>
          <p:nvPr/>
        </p:nvSpPr>
        <p:spPr bwMode="auto">
          <a:xfrm>
            <a:off x="7715" y="6378644"/>
            <a:ext cx="2624168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963"/>
              </a:lnSpc>
            </a:pPr>
            <a:r>
              <a:rPr lang="en-US" sz="1200" i="1" dirty="0">
                <a:solidFill>
                  <a:srgbClr val="231F20"/>
                </a:solidFill>
                <a:cs typeface="Arial" charset="0"/>
              </a:rPr>
              <a:t>Keep yourself topped up with water </a:t>
            </a:r>
            <a:endParaRPr lang="en-US" sz="1200" i="1" dirty="0" smtClean="0">
              <a:solidFill>
                <a:srgbClr val="231F20"/>
              </a:solidFill>
              <a:cs typeface="Arial" charset="0"/>
            </a:endParaRPr>
          </a:p>
          <a:p>
            <a:pPr marL="12700">
              <a:lnSpc>
                <a:spcPts val="1963"/>
              </a:lnSpc>
            </a:pPr>
            <a:r>
              <a:rPr lang="en-US" sz="1200" i="1" dirty="0" smtClean="0">
                <a:solidFill>
                  <a:srgbClr val="231F20"/>
                </a:solidFill>
                <a:cs typeface="Arial" charset="0"/>
              </a:rPr>
              <a:t>– </a:t>
            </a:r>
            <a:r>
              <a:rPr lang="en-US" sz="1200" i="1" dirty="0">
                <a:solidFill>
                  <a:srgbClr val="231F20"/>
                </a:solidFill>
                <a:cs typeface="Arial" charset="0"/>
              </a:rPr>
              <a:t>it will help you concentrate </a:t>
            </a:r>
            <a:r>
              <a:rPr lang="en-US" sz="1200" i="1" dirty="0">
                <a:solidFill>
                  <a:srgbClr val="D2232A"/>
                </a:solidFill>
                <a:cs typeface="Arial" charset="0"/>
              </a:rPr>
              <a:t>all day </a:t>
            </a:r>
            <a:r>
              <a:rPr lang="en-US" sz="1200" i="1" dirty="0" smtClean="0">
                <a:solidFill>
                  <a:srgbClr val="D2232A"/>
                </a:solidFill>
                <a:cs typeface="Arial" charset="0"/>
              </a:rPr>
              <a:t>long</a:t>
            </a:r>
            <a:endParaRPr lang="en-US" sz="1200" i="1" dirty="0">
              <a:cs typeface="Arial" charset="0"/>
            </a:endParaRPr>
          </a:p>
        </p:txBody>
      </p:sp>
      <p:sp>
        <p:nvSpPr>
          <p:cNvPr id="48" name="object 60"/>
          <p:cNvSpPr txBox="1">
            <a:spLocks noChangeArrowheads="1"/>
          </p:cNvSpPr>
          <p:nvPr/>
        </p:nvSpPr>
        <p:spPr bwMode="auto">
          <a:xfrm>
            <a:off x="71406" y="2214554"/>
            <a:ext cx="5000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r">
              <a:lnSpc>
                <a:spcPts val="1563"/>
              </a:lnSpc>
            </a:pPr>
            <a:r>
              <a:rPr lang="en-US" sz="1200" b="1" i="1" dirty="0">
                <a:solidFill>
                  <a:schemeClr val="bg1"/>
                </a:solidFill>
                <a:cs typeface="Arial" pitchFamily="34" charset="0"/>
              </a:rPr>
              <a:t>If you don’t fancy </a:t>
            </a: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 dessert enjoy </a:t>
            </a:r>
            <a:r>
              <a:rPr lang="en-US" sz="1200" b="1" i="1" dirty="0">
                <a:solidFill>
                  <a:schemeClr val="bg1"/>
                </a:solidFill>
                <a:cs typeface="Arial" pitchFamily="34" charset="0"/>
              </a:rPr>
              <a:t>fresh fruit or </a:t>
            </a: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yoghurt</a:t>
            </a:r>
            <a:endParaRPr lang="en-US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9057" y="644272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Salad Bar, Freshly Baked Bread, Fruit and Fresh Water available daily.</a:t>
            </a:r>
          </a:p>
          <a:p>
            <a:pPr algn="ctr"/>
            <a:r>
              <a:rPr lang="en-GB" sz="1200" dirty="0" smtClean="0"/>
              <a:t>*50% Fruit Based Desert </a:t>
            </a:r>
            <a:endParaRPr lang="en-GB" sz="1200" dirty="0"/>
          </a:p>
        </p:txBody>
      </p:sp>
      <p:sp>
        <p:nvSpPr>
          <p:cNvPr id="55" name="bk object 263"/>
          <p:cNvSpPr/>
          <p:nvPr/>
        </p:nvSpPr>
        <p:spPr>
          <a:xfrm>
            <a:off x="6786578" y="71414"/>
            <a:ext cx="2143140" cy="1062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6" name="object 3"/>
          <p:cNvSpPr txBox="1">
            <a:spLocks noChangeArrowheads="1"/>
          </p:cNvSpPr>
          <p:nvPr/>
        </p:nvSpPr>
        <p:spPr bwMode="auto">
          <a:xfrm>
            <a:off x="6858016" y="113073"/>
            <a:ext cx="2000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ts val="1963"/>
              </a:lnSpc>
            </a:pPr>
            <a:r>
              <a:rPr lang="en-US" sz="1200" dirty="0">
                <a:solidFill>
                  <a:srgbClr val="231F20"/>
                </a:solidFill>
                <a:cs typeface="Arial" charset="0"/>
              </a:rPr>
              <a:t>There is a vegetarian choice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every day...  </a:t>
            </a:r>
            <a:r>
              <a:rPr lang="en-US" sz="1200" dirty="0">
                <a:solidFill>
                  <a:srgbClr val="231F20"/>
                </a:solidFill>
                <a:cs typeface="Arial" charset="0"/>
              </a:rPr>
              <a:t>and don’t forget that salad is available </a:t>
            </a: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daily</a:t>
            </a:r>
            <a:endParaRPr lang="en-US" sz="1200" dirty="0">
              <a:cs typeface="Arial" charset="0"/>
            </a:endParaRPr>
          </a:p>
        </p:txBody>
      </p:sp>
      <p:sp>
        <p:nvSpPr>
          <p:cNvPr id="57" name="bk object 263"/>
          <p:cNvSpPr/>
          <p:nvPr/>
        </p:nvSpPr>
        <p:spPr>
          <a:xfrm flipH="1">
            <a:off x="71404" y="142852"/>
            <a:ext cx="3039786" cy="6429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Week Commencing</a:t>
            </a:r>
            <a:r>
              <a:rPr lang="en-US" sz="1050" dirty="0" smtClean="0"/>
              <a:t>; </a:t>
            </a:r>
            <a:r>
              <a:rPr lang="en-US" sz="900" dirty="0" smtClean="0"/>
              <a:t>06/11/2017, 27/11/2017, 18/12/2017, 08/01/2018, 29/01/2018, 19/02/2018, 12/03/2018, 02/04/2018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2904662" y="5180270"/>
            <a:ext cx="1436661" cy="1018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2907680" y="1970407"/>
            <a:ext cx="1441315" cy="1022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4399964" y="1966635"/>
            <a:ext cx="1417887" cy="100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01" y="2489749"/>
            <a:ext cx="1238957" cy="1651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77" y="191131"/>
            <a:ext cx="997541" cy="1124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2" y="1153842"/>
            <a:ext cx="829789" cy="1228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24567" y="3041309"/>
            <a:ext cx="1432684" cy="104860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4397742" y="3037183"/>
            <a:ext cx="1420109" cy="10269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2899314" y="4104575"/>
            <a:ext cx="1462417" cy="10369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523" r="2572" b="3686"/>
          <a:stretch/>
        </p:blipFill>
        <p:spPr>
          <a:xfrm>
            <a:off x="4400907" y="4098108"/>
            <a:ext cx="1406544" cy="1032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09145" y="905975"/>
            <a:ext cx="1432684" cy="1021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2922992" y="908301"/>
            <a:ext cx="1432299" cy="101563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r="25038" b="694"/>
          <a:stretch/>
        </p:blipFill>
        <p:spPr>
          <a:xfrm>
            <a:off x="4418356" y="5194175"/>
            <a:ext cx="1389095" cy="10048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433424">
            <a:off x="4501624" y="5284464"/>
            <a:ext cx="914115" cy="79874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382300" y="5710201"/>
            <a:ext cx="1497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Quorn </a:t>
            </a:r>
            <a:endParaRPr lang="en-GB" sz="800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en-GB" sz="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Burger</a:t>
            </a:r>
            <a:endParaRPr lang="en-GB" sz="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onaghc1\Documents\CHARTWELLS 1\PRIMARY SCHOOL REBRAND\BACKGROU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1"/>
          <a:stretch/>
        </p:blipFill>
        <p:spPr bwMode="auto">
          <a:xfrm>
            <a:off x="-36512" y="0"/>
            <a:ext cx="9217024" cy="690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Rounded Rectangle 256"/>
          <p:cNvSpPr/>
          <p:nvPr/>
        </p:nvSpPr>
        <p:spPr>
          <a:xfrm>
            <a:off x="568385" y="612516"/>
            <a:ext cx="7848872" cy="5760640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60" name="object 58"/>
          <p:cNvSpPr>
            <a:spLocks noChangeArrowheads="1"/>
          </p:cNvSpPr>
          <p:nvPr/>
        </p:nvSpPr>
        <p:spPr bwMode="auto">
          <a:xfrm>
            <a:off x="8100392" y="6215082"/>
            <a:ext cx="991245" cy="58389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322" name="bk object 222"/>
          <p:cNvSpPr/>
          <p:nvPr/>
        </p:nvSpPr>
        <p:spPr>
          <a:xfrm>
            <a:off x="3459170" y="142852"/>
            <a:ext cx="2255838" cy="752475"/>
          </a:xfrm>
          <a:custGeom>
            <a:avLst/>
            <a:gdLst/>
            <a:ahLst/>
            <a:cxnLst/>
            <a:rect l="l" t="t" r="r" b="b"/>
            <a:pathLst>
              <a:path w="2256155" h="752475">
                <a:moveTo>
                  <a:pt x="77617" y="23835"/>
                </a:moveTo>
                <a:lnTo>
                  <a:pt x="3249" y="721431"/>
                </a:lnTo>
                <a:lnTo>
                  <a:pt x="0" y="752002"/>
                </a:lnTo>
                <a:lnTo>
                  <a:pt x="2121776" y="678027"/>
                </a:lnTo>
                <a:lnTo>
                  <a:pt x="2125891" y="657301"/>
                </a:lnTo>
                <a:lnTo>
                  <a:pt x="2249853" y="31851"/>
                </a:lnTo>
                <a:lnTo>
                  <a:pt x="2256163" y="0"/>
                </a:lnTo>
                <a:lnTo>
                  <a:pt x="80165" y="0"/>
                </a:lnTo>
                <a:lnTo>
                  <a:pt x="77617" y="238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3339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3" name="bk object 160"/>
          <p:cNvSpPr/>
          <p:nvPr/>
        </p:nvSpPr>
        <p:spPr>
          <a:xfrm>
            <a:off x="1006530" y="769518"/>
            <a:ext cx="279322" cy="989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4" name="bk object 160"/>
          <p:cNvSpPr/>
          <p:nvPr/>
        </p:nvSpPr>
        <p:spPr>
          <a:xfrm>
            <a:off x="1006530" y="1974424"/>
            <a:ext cx="279322" cy="989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5" name="bk object 160"/>
          <p:cNvSpPr/>
          <p:nvPr/>
        </p:nvSpPr>
        <p:spPr>
          <a:xfrm>
            <a:off x="934522" y="3108274"/>
            <a:ext cx="279322" cy="989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6" name="bk object 160"/>
          <p:cNvSpPr/>
          <p:nvPr/>
        </p:nvSpPr>
        <p:spPr>
          <a:xfrm>
            <a:off x="971600" y="4221088"/>
            <a:ext cx="279322" cy="989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7" name="bk object 160"/>
          <p:cNvSpPr/>
          <p:nvPr/>
        </p:nvSpPr>
        <p:spPr>
          <a:xfrm>
            <a:off x="934522" y="5296686"/>
            <a:ext cx="279322" cy="989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900"/>
          </a:p>
        </p:txBody>
      </p:sp>
      <p:sp>
        <p:nvSpPr>
          <p:cNvPr id="328" name="TextBox 327"/>
          <p:cNvSpPr txBox="1"/>
          <p:nvPr/>
        </p:nvSpPr>
        <p:spPr>
          <a:xfrm>
            <a:off x="3581408" y="22802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cs typeface="Arial" pitchFamily="34" charset="0"/>
              </a:rPr>
              <a:t>Week Three</a:t>
            </a:r>
            <a:endParaRPr lang="en-GB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9" name="object 6"/>
          <p:cNvSpPr txBox="1"/>
          <p:nvPr/>
        </p:nvSpPr>
        <p:spPr>
          <a:xfrm rot="165113">
            <a:off x="1030265" y="611085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FFFFFF"/>
                </a:solidFill>
                <a:cs typeface="Arial"/>
              </a:rPr>
              <a:t>M</a:t>
            </a:r>
            <a:r>
              <a:rPr sz="1200" spc="-15" dirty="0">
                <a:solidFill>
                  <a:srgbClr val="FFFFFF"/>
                </a:solidFill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cs typeface="Arial"/>
              </a:rPr>
              <a:t>n</a:t>
            </a:r>
            <a:r>
              <a:rPr sz="1200" spc="-55" dirty="0">
                <a:solidFill>
                  <a:srgbClr val="FFFFFF"/>
                </a:solidFill>
                <a:cs typeface="Arial"/>
              </a:rPr>
              <a:t>d</a:t>
            </a:r>
            <a:r>
              <a:rPr sz="1200" dirty="0">
                <a:solidFill>
                  <a:srgbClr val="FFFFFF"/>
                </a:solidFill>
                <a:cs typeface="Arial"/>
              </a:rPr>
              <a:t>ay</a:t>
            </a:r>
            <a:endParaRPr sz="1200" dirty="0">
              <a:cs typeface="Arial"/>
            </a:endParaRPr>
          </a:p>
        </p:txBody>
      </p:sp>
      <p:sp>
        <p:nvSpPr>
          <p:cNvPr id="331" name="object 6"/>
          <p:cNvSpPr txBox="1"/>
          <p:nvPr/>
        </p:nvSpPr>
        <p:spPr>
          <a:xfrm rot="165113">
            <a:off x="1030265" y="1772155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Tuesday</a:t>
            </a:r>
            <a:endParaRPr sz="1200" dirty="0">
              <a:cs typeface="Arial"/>
            </a:endParaRPr>
          </a:p>
        </p:txBody>
      </p:sp>
      <p:sp>
        <p:nvSpPr>
          <p:cNvPr id="332" name="object 6"/>
          <p:cNvSpPr txBox="1"/>
          <p:nvPr/>
        </p:nvSpPr>
        <p:spPr>
          <a:xfrm rot="165113">
            <a:off x="958257" y="2996291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Wednesday</a:t>
            </a:r>
            <a:endParaRPr sz="1200" dirty="0">
              <a:cs typeface="Arial"/>
            </a:endParaRPr>
          </a:p>
        </p:txBody>
      </p:sp>
      <p:sp>
        <p:nvSpPr>
          <p:cNvPr id="333" name="object 6"/>
          <p:cNvSpPr txBox="1"/>
          <p:nvPr/>
        </p:nvSpPr>
        <p:spPr>
          <a:xfrm rot="165113">
            <a:off x="1065577" y="4152982"/>
            <a:ext cx="184666" cy="919597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Thursday</a:t>
            </a:r>
            <a:endParaRPr sz="1200" dirty="0">
              <a:cs typeface="Arial"/>
            </a:endParaRPr>
          </a:p>
        </p:txBody>
      </p:sp>
      <p:sp>
        <p:nvSpPr>
          <p:cNvPr id="334" name="object 6"/>
          <p:cNvSpPr txBox="1"/>
          <p:nvPr/>
        </p:nvSpPr>
        <p:spPr>
          <a:xfrm rot="165113">
            <a:off x="958257" y="5084523"/>
            <a:ext cx="184666" cy="99309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  <a:cs typeface="Arial"/>
              </a:rPr>
              <a:t>Friday</a:t>
            </a:r>
            <a:endParaRPr sz="1200" dirty="0">
              <a:cs typeface="Arial"/>
            </a:endParaRPr>
          </a:p>
        </p:txBody>
      </p:sp>
      <p:sp>
        <p:nvSpPr>
          <p:cNvPr id="17" name="object 27"/>
          <p:cNvSpPr txBox="1">
            <a:spLocks noChangeArrowheads="1"/>
          </p:cNvSpPr>
          <p:nvPr/>
        </p:nvSpPr>
        <p:spPr bwMode="auto">
          <a:xfrm>
            <a:off x="1302019" y="2000732"/>
            <a:ext cx="1840838" cy="12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</a:t>
            </a:r>
            <a:r>
              <a:rPr lang="en-US" sz="1200" b="1" i="1" dirty="0" smtClean="0">
                <a:cs typeface="Arial" charset="0"/>
              </a:rPr>
              <a:t>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Marinated Chicken Tikka &amp; Rice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Cheese &amp; Sweetcorn Quiche with 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New Potatoes</a:t>
            </a:r>
            <a:endParaRPr lang="en-GB" sz="900" dirty="0" smtClean="0">
              <a:solidFill>
                <a:srgbClr val="00B05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D7D200"/>
                </a:solidFill>
              </a:rPr>
              <a:t>Cheese </a:t>
            </a:r>
            <a:r>
              <a:rPr lang="en-GB" sz="900" dirty="0" smtClean="0">
                <a:solidFill>
                  <a:srgbClr val="D7D200"/>
                </a:solidFill>
              </a:rPr>
              <a:t>Roll</a:t>
            </a:r>
            <a:endParaRPr lang="en-GB" sz="900" dirty="0" smtClean="0">
              <a:solidFill>
                <a:srgbClr val="D7D2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900" dirty="0">
              <a:solidFill>
                <a:schemeClr val="accent6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900" dirty="0"/>
          </a:p>
        </p:txBody>
      </p:sp>
      <p:sp>
        <p:nvSpPr>
          <p:cNvPr id="18" name="object 42"/>
          <p:cNvSpPr txBox="1">
            <a:spLocks noChangeArrowheads="1"/>
          </p:cNvSpPr>
          <p:nvPr/>
        </p:nvSpPr>
        <p:spPr bwMode="auto">
          <a:xfrm>
            <a:off x="5957905" y="1152018"/>
            <a:ext cx="1109662" cy="5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663"/>
              </a:lnSpc>
            </a:pPr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err="1" smtClean="0"/>
              <a:t>Appleslaw</a:t>
            </a:r>
            <a:r>
              <a:rPr lang="en-GB" sz="900" dirty="0" smtClean="0"/>
              <a:t> </a:t>
            </a:r>
            <a:endParaRPr lang="en-GB" sz="900" dirty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Peas </a:t>
            </a:r>
            <a:endParaRPr lang="en-GB" sz="900" dirty="0"/>
          </a:p>
        </p:txBody>
      </p:sp>
      <p:sp>
        <p:nvSpPr>
          <p:cNvPr id="20" name="Rectangle 19"/>
          <p:cNvSpPr/>
          <p:nvPr/>
        </p:nvSpPr>
        <p:spPr>
          <a:xfrm>
            <a:off x="6929454" y="1093429"/>
            <a:ext cx="1857372" cy="79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25"/>
              </a:spcBef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dessert...</a:t>
            </a:r>
            <a:endParaRPr lang="en-US" sz="1200" dirty="0" smtClean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Creamy Rice Pudding </a:t>
            </a:r>
            <a:endParaRPr lang="en-GB" sz="900" dirty="0"/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Or </a:t>
            </a:r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24" name="object 30"/>
          <p:cNvSpPr txBox="1">
            <a:spLocks noChangeArrowheads="1"/>
          </p:cNvSpPr>
          <p:nvPr/>
        </p:nvSpPr>
        <p:spPr bwMode="auto">
          <a:xfrm>
            <a:off x="1318740" y="838376"/>
            <a:ext cx="1716352" cy="11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Mozzarella &amp; Tomato Pizza &amp; Wedges</a:t>
            </a:r>
            <a:endParaRPr lang="en-GB" sz="900" i="1" dirty="0">
              <a:solidFill>
                <a:srgbClr val="FF0000"/>
              </a:solidFill>
            </a:endParaRPr>
          </a:p>
          <a:p>
            <a:pPr marL="17463" lvl="0">
              <a:lnSpc>
                <a:spcPct val="101000"/>
              </a:lnSpc>
              <a:spcBef>
                <a:spcPts val="200"/>
              </a:spcBef>
            </a:pPr>
            <a:r>
              <a:rPr lang="en-GB" sz="900" dirty="0" smtClean="0">
                <a:solidFill>
                  <a:srgbClr val="00B050"/>
                </a:solidFill>
              </a:rPr>
              <a:t>Quorn Sausage &amp; Tomato Pasta Bake </a:t>
            </a:r>
          </a:p>
          <a:p>
            <a:pPr marL="17463" lvl="0">
              <a:lnSpc>
                <a:spcPct val="101000"/>
              </a:lnSpc>
              <a:spcBef>
                <a:spcPts val="200"/>
              </a:spcBef>
            </a:pPr>
            <a:r>
              <a:rPr lang="en-GB" sz="900" dirty="0" smtClean="0">
                <a:solidFill>
                  <a:srgbClr val="D7D200"/>
                </a:solidFill>
              </a:rPr>
              <a:t>Ham Sandwich</a:t>
            </a:r>
            <a:endParaRPr lang="en-GB" sz="900" dirty="0" smtClean="0">
              <a:solidFill>
                <a:srgbClr val="D7D200"/>
              </a:solidFill>
            </a:endParaRPr>
          </a:p>
          <a:p>
            <a:pPr marL="17463" lvl="0">
              <a:lnSpc>
                <a:spcPct val="101000"/>
              </a:lnSpc>
              <a:spcBef>
                <a:spcPts val="200"/>
              </a:spcBef>
            </a:pPr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25" name="object 45"/>
          <p:cNvSpPr txBox="1">
            <a:spLocks noChangeArrowheads="1"/>
          </p:cNvSpPr>
          <p:nvPr/>
        </p:nvSpPr>
        <p:spPr bwMode="auto">
          <a:xfrm>
            <a:off x="5929330" y="2048875"/>
            <a:ext cx="1143000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Broccoli</a:t>
            </a:r>
            <a:endParaRPr lang="en-GB" sz="900" dirty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Sweetcorn</a:t>
            </a:r>
            <a:endParaRPr lang="en-GB" sz="900" dirty="0"/>
          </a:p>
        </p:txBody>
      </p:sp>
      <p:sp>
        <p:nvSpPr>
          <p:cNvPr id="26" name="object 45"/>
          <p:cNvSpPr txBox="1">
            <a:spLocks noChangeArrowheads="1"/>
          </p:cNvSpPr>
          <p:nvPr/>
        </p:nvSpPr>
        <p:spPr bwMode="auto">
          <a:xfrm>
            <a:off x="7000908" y="2048875"/>
            <a:ext cx="1143000" cy="98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500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dessert...</a:t>
            </a:r>
            <a:endParaRPr lang="en-US" sz="1200" dirty="0" smtClean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Apple </a:t>
            </a:r>
            <a:r>
              <a:rPr lang="en-GB" sz="900" dirty="0" err="1" smtClean="0"/>
              <a:t>Cracknell</a:t>
            </a:r>
            <a:r>
              <a:rPr lang="en-GB" sz="900" dirty="0" smtClean="0"/>
              <a:t>* &amp; Custard</a:t>
            </a:r>
            <a:endParaRPr lang="en-GB" sz="900" dirty="0"/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Whole Fruit</a:t>
            </a:r>
          </a:p>
          <a:p>
            <a:pPr marL="12700">
              <a:spcBef>
                <a:spcPts val="163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29" name="object 33"/>
          <p:cNvSpPr txBox="1">
            <a:spLocks noChangeArrowheads="1"/>
          </p:cNvSpPr>
          <p:nvPr/>
        </p:nvSpPr>
        <p:spPr bwMode="auto">
          <a:xfrm>
            <a:off x="1285852" y="3137586"/>
            <a:ext cx="1680183" cy="96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FF0000"/>
                </a:solidFill>
              </a:rPr>
              <a:t> </a:t>
            </a:r>
            <a:r>
              <a:rPr lang="en-GB" sz="900" dirty="0" smtClean="0">
                <a:solidFill>
                  <a:srgbClr val="FF0000"/>
                </a:solidFill>
              </a:rPr>
              <a:t>Honey Roast Gammon with </a:t>
            </a:r>
            <a:r>
              <a:rPr lang="en-GB" sz="900" dirty="0">
                <a:solidFill>
                  <a:srgbClr val="FF0000"/>
                </a:solidFill>
              </a:rPr>
              <a:t>Bud’s </a:t>
            </a:r>
            <a:r>
              <a:rPr lang="en-GB" sz="900" dirty="0" smtClean="0">
                <a:solidFill>
                  <a:srgbClr val="FF0000"/>
                </a:solidFill>
              </a:rPr>
              <a:t>Crispy spuds 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B050"/>
                </a:solidFill>
              </a:rPr>
              <a:t>Shepherdess Pie with Crispy Spuds</a:t>
            </a:r>
          </a:p>
          <a:p>
            <a:pPr marL="17463" lvl="0">
              <a:spcBef>
                <a:spcPts val="13"/>
              </a:spcBef>
            </a:pPr>
            <a:r>
              <a:rPr lang="en-GB" sz="900" dirty="0" smtClean="0">
                <a:solidFill>
                  <a:srgbClr val="D7D200"/>
                </a:solidFill>
              </a:rPr>
              <a:t>Egg Mayo Sandwich</a:t>
            </a:r>
            <a:endParaRPr lang="en-GB" sz="900" dirty="0" smtClean="0">
              <a:solidFill>
                <a:srgbClr val="D7D200"/>
              </a:solidFill>
            </a:endParaRPr>
          </a:p>
          <a:p>
            <a:pPr marL="17463" lvl="0">
              <a:spcBef>
                <a:spcPts val="13"/>
              </a:spcBef>
            </a:pPr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30" name="object 48"/>
          <p:cNvSpPr txBox="1">
            <a:spLocks noChangeArrowheads="1"/>
          </p:cNvSpPr>
          <p:nvPr/>
        </p:nvSpPr>
        <p:spPr bwMode="auto">
          <a:xfrm>
            <a:off x="5957905" y="3137586"/>
            <a:ext cx="1114425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Peas</a:t>
            </a:r>
            <a:endParaRPr lang="en-GB" sz="900" dirty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Carrots</a:t>
            </a:r>
            <a:endParaRPr lang="en-GB" sz="900" dirty="0"/>
          </a:p>
        </p:txBody>
      </p:sp>
      <p:sp>
        <p:nvSpPr>
          <p:cNvPr id="31" name="object 48"/>
          <p:cNvSpPr txBox="1">
            <a:spLocks noChangeArrowheads="1"/>
          </p:cNvSpPr>
          <p:nvPr/>
        </p:nvSpPr>
        <p:spPr bwMode="auto">
          <a:xfrm>
            <a:off x="7000908" y="3137586"/>
            <a:ext cx="131550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613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/>
              <a:t>Mini Gingerbread 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/>
              <a:t>Cake </a:t>
            </a:r>
            <a:endParaRPr lang="en-GB" sz="900" dirty="0"/>
          </a:p>
          <a:p>
            <a:pPr marL="12700">
              <a:spcBef>
                <a:spcPts val="100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00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34" name="object 36"/>
          <p:cNvSpPr txBox="1">
            <a:spLocks noChangeArrowheads="1"/>
          </p:cNvSpPr>
          <p:nvPr/>
        </p:nvSpPr>
        <p:spPr bwMode="auto">
          <a:xfrm>
            <a:off x="1285852" y="4209156"/>
            <a:ext cx="2257425" cy="8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Pasta </a:t>
            </a:r>
            <a:r>
              <a:rPr lang="en-GB" sz="900" dirty="0" smtClean="0">
                <a:solidFill>
                  <a:srgbClr val="FF0000"/>
                </a:solidFill>
              </a:rPr>
              <a:t>Bolognaise</a:t>
            </a:r>
            <a:endParaRPr lang="en-GB" sz="900" dirty="0" smtClean="0">
              <a:solidFill>
                <a:srgbClr val="FF0000"/>
              </a:solidFill>
            </a:endParaRPr>
          </a:p>
          <a:p>
            <a:pPr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Mild Yellow Vegetable Curry &amp; Rice</a:t>
            </a:r>
          </a:p>
          <a:p>
            <a:pPr marL="19050" lvl="0"/>
            <a:r>
              <a:rPr lang="en-GB" sz="900" dirty="0" smtClean="0">
                <a:solidFill>
                  <a:srgbClr val="D7D200"/>
                </a:solidFill>
              </a:rPr>
              <a:t>Tuna Mayo Wrap</a:t>
            </a:r>
            <a:endParaRPr lang="en-GB" sz="900" dirty="0" smtClean="0">
              <a:solidFill>
                <a:srgbClr val="D7D200"/>
              </a:solidFill>
            </a:endParaRPr>
          </a:p>
          <a:p>
            <a:pPr marL="19050" lvl="0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35" name="object 51"/>
          <p:cNvSpPr txBox="1">
            <a:spLocks noChangeArrowheads="1"/>
          </p:cNvSpPr>
          <p:nvPr/>
        </p:nvSpPr>
        <p:spPr bwMode="auto">
          <a:xfrm>
            <a:off x="5936844" y="4280594"/>
            <a:ext cx="1000132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Green Beans </a:t>
            </a:r>
            <a:endParaRPr lang="en-GB" sz="900" dirty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/>
              <a:t>Chop </a:t>
            </a:r>
            <a:r>
              <a:rPr lang="en-GB" sz="900" dirty="0" err="1"/>
              <a:t>Chop</a:t>
            </a:r>
            <a:r>
              <a:rPr lang="en-GB" sz="900" dirty="0"/>
              <a:t> </a:t>
            </a:r>
            <a:r>
              <a:rPr lang="en-GB" sz="900" dirty="0" smtClean="0"/>
              <a:t>Salad</a:t>
            </a:r>
            <a:endParaRPr lang="en-GB" sz="900" dirty="0"/>
          </a:p>
        </p:txBody>
      </p:sp>
      <p:sp>
        <p:nvSpPr>
          <p:cNvPr id="36" name="object 51"/>
          <p:cNvSpPr txBox="1">
            <a:spLocks noChangeArrowheads="1"/>
          </p:cNvSpPr>
          <p:nvPr/>
        </p:nvSpPr>
        <p:spPr bwMode="auto">
          <a:xfrm>
            <a:off x="6961215" y="4280594"/>
            <a:ext cx="1539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>
              <a:lnSpc>
                <a:spcPts val="1575"/>
              </a:lnSpc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GB" sz="900" dirty="0" smtClean="0"/>
              <a:t>Chocolate </a:t>
            </a:r>
            <a:r>
              <a:rPr lang="en-GB" sz="900" dirty="0" err="1" smtClean="0"/>
              <a:t>Crispie</a:t>
            </a:r>
            <a:r>
              <a:rPr lang="en-GB" sz="900" dirty="0" smtClean="0"/>
              <a:t> </a:t>
            </a:r>
            <a:endParaRPr lang="en-GB" sz="900" dirty="0" smtClean="0"/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163"/>
              </a:spcBef>
            </a:pPr>
            <a:r>
              <a:rPr lang="en-US" sz="900" dirty="0" smtClean="0">
                <a:cs typeface="Arial" charset="0"/>
              </a:rPr>
              <a:t>Whole Fruit</a:t>
            </a:r>
            <a:endParaRPr lang="en-US" sz="900" dirty="0">
              <a:cs typeface="Arial" charset="0"/>
            </a:endParaRPr>
          </a:p>
        </p:txBody>
      </p:sp>
      <p:sp>
        <p:nvSpPr>
          <p:cNvPr id="40" name="object 39"/>
          <p:cNvSpPr txBox="1">
            <a:spLocks noChangeArrowheads="1"/>
          </p:cNvSpPr>
          <p:nvPr/>
        </p:nvSpPr>
        <p:spPr bwMode="auto">
          <a:xfrm>
            <a:off x="1285852" y="5254222"/>
            <a:ext cx="2257425" cy="8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463">
              <a:lnSpc>
                <a:spcPts val="1663"/>
              </a:lnSpc>
            </a:pPr>
            <a:r>
              <a:rPr lang="en-US" sz="1200" b="1" i="1" dirty="0">
                <a:cs typeface="Arial" charset="0"/>
              </a:rPr>
              <a:t>Choose a main meal...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Crispy Fish &amp; Chips </a:t>
            </a:r>
            <a:endParaRPr lang="en-GB" sz="900" dirty="0">
              <a:solidFill>
                <a:srgbClr val="FF000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B050"/>
                </a:solidFill>
              </a:rPr>
              <a:t>Veggie Quesadilla &amp; Wedges</a:t>
            </a:r>
            <a:endParaRPr lang="en-GB" sz="900" i="1" dirty="0" smtClean="0">
              <a:solidFill>
                <a:srgbClr val="00B050"/>
              </a:solidFill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D7D200"/>
                </a:solidFill>
                <a:cs typeface="Arial" charset="0"/>
              </a:rPr>
              <a:t>Turkey Sandwich</a:t>
            </a:r>
            <a:endParaRPr lang="en-US" sz="900" dirty="0" smtClean="0">
              <a:solidFill>
                <a:srgbClr val="D7D200"/>
              </a:solidFill>
              <a:cs typeface="Arial" charset="0"/>
            </a:endParaRPr>
          </a:p>
          <a:p>
            <a:pPr marL="19050">
              <a:lnSpc>
                <a:spcPts val="1325"/>
              </a:lnSpc>
            </a:pPr>
            <a:r>
              <a:rPr lang="en-US" sz="900" dirty="0" smtClean="0">
                <a:solidFill>
                  <a:schemeClr val="accent6"/>
                </a:solidFill>
                <a:cs typeface="Arial" charset="0"/>
              </a:rPr>
              <a:t> </a:t>
            </a:r>
            <a:endParaRPr lang="en-US" sz="900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41" name="object 54"/>
          <p:cNvSpPr txBox="1">
            <a:spLocks noChangeArrowheads="1"/>
          </p:cNvSpPr>
          <p:nvPr/>
        </p:nvSpPr>
        <p:spPr bwMode="auto">
          <a:xfrm>
            <a:off x="5945438" y="5281593"/>
            <a:ext cx="1485092" cy="5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 sz="1200" dirty="0">
                <a:solidFill>
                  <a:srgbClr val="D2232A"/>
                </a:solidFill>
                <a:cs typeface="Arial" charset="0"/>
              </a:rPr>
              <a:t>on the side...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/>
              <a:t>Baked Beans</a:t>
            </a: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 smtClean="0"/>
              <a:t>Peas</a:t>
            </a:r>
            <a:endParaRPr lang="en-GB" sz="900" dirty="0"/>
          </a:p>
        </p:txBody>
      </p:sp>
      <p:sp>
        <p:nvSpPr>
          <p:cNvPr id="42" name="object 54"/>
          <p:cNvSpPr txBox="1">
            <a:spLocks noChangeArrowheads="1"/>
          </p:cNvSpPr>
          <p:nvPr/>
        </p:nvSpPr>
        <p:spPr bwMode="auto">
          <a:xfrm>
            <a:off x="6991519" y="5262795"/>
            <a:ext cx="1539875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spcBef>
                <a:spcPts val="50"/>
              </a:spcBef>
            </a:pP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for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dessert...</a:t>
            </a:r>
            <a:endParaRPr lang="en-US" sz="1200" dirty="0">
              <a:cs typeface="Arial" charset="0"/>
            </a:endParaRPr>
          </a:p>
          <a:p>
            <a:pPr lvl="0" defTabSz="9683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900" dirty="0"/>
              <a:t>Strawberry Fro Yoghurt </a:t>
            </a:r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Or</a:t>
            </a:r>
          </a:p>
          <a:p>
            <a:pPr marL="12700">
              <a:spcBef>
                <a:spcPts val="275"/>
              </a:spcBef>
            </a:pPr>
            <a:r>
              <a:rPr lang="en-US" sz="900" dirty="0" smtClean="0">
                <a:cs typeface="Arial" charset="0"/>
              </a:rPr>
              <a:t>Fruit Salad</a:t>
            </a:r>
          </a:p>
        </p:txBody>
      </p:sp>
      <p:sp>
        <p:nvSpPr>
          <p:cNvPr id="45" name="object 2"/>
          <p:cNvSpPr txBox="1">
            <a:spLocks noChangeArrowheads="1"/>
          </p:cNvSpPr>
          <p:nvPr/>
        </p:nvSpPr>
        <p:spPr bwMode="auto">
          <a:xfrm>
            <a:off x="7715" y="6362160"/>
            <a:ext cx="2624168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1963"/>
              </a:lnSpc>
            </a:pPr>
            <a:r>
              <a:rPr lang="en-US" sz="1200" i="1" dirty="0">
                <a:solidFill>
                  <a:srgbClr val="231F20"/>
                </a:solidFill>
                <a:cs typeface="Arial" charset="0"/>
              </a:rPr>
              <a:t>Keep yourself topped up with water </a:t>
            </a:r>
            <a:endParaRPr lang="en-US" sz="1200" i="1" dirty="0" smtClean="0">
              <a:solidFill>
                <a:srgbClr val="231F20"/>
              </a:solidFill>
              <a:cs typeface="Arial" charset="0"/>
            </a:endParaRPr>
          </a:p>
          <a:p>
            <a:pPr marL="12700">
              <a:lnSpc>
                <a:spcPts val="1963"/>
              </a:lnSpc>
            </a:pPr>
            <a:r>
              <a:rPr lang="en-US" sz="1200" i="1" dirty="0" smtClean="0">
                <a:solidFill>
                  <a:srgbClr val="231F20"/>
                </a:solidFill>
                <a:cs typeface="Arial" charset="0"/>
              </a:rPr>
              <a:t>– </a:t>
            </a:r>
            <a:r>
              <a:rPr lang="en-US" sz="1200" i="1" dirty="0">
                <a:solidFill>
                  <a:srgbClr val="231F20"/>
                </a:solidFill>
                <a:cs typeface="Arial" charset="0"/>
              </a:rPr>
              <a:t>it will help you concentrate </a:t>
            </a:r>
            <a:r>
              <a:rPr lang="en-US" sz="1200" i="1" dirty="0">
                <a:solidFill>
                  <a:srgbClr val="D2232A"/>
                </a:solidFill>
                <a:cs typeface="Arial" charset="0"/>
              </a:rPr>
              <a:t>all day </a:t>
            </a:r>
            <a:r>
              <a:rPr lang="en-US" sz="1200" i="1" dirty="0" smtClean="0">
                <a:solidFill>
                  <a:srgbClr val="D2232A"/>
                </a:solidFill>
                <a:cs typeface="Arial" charset="0"/>
              </a:rPr>
              <a:t>long</a:t>
            </a:r>
            <a:endParaRPr lang="en-US" sz="1200" i="1" dirty="0">
              <a:cs typeface="Arial" charset="0"/>
            </a:endParaRPr>
          </a:p>
        </p:txBody>
      </p:sp>
      <p:sp>
        <p:nvSpPr>
          <p:cNvPr id="48" name="object 60"/>
          <p:cNvSpPr txBox="1">
            <a:spLocks noChangeArrowheads="1"/>
          </p:cNvSpPr>
          <p:nvPr/>
        </p:nvSpPr>
        <p:spPr bwMode="auto">
          <a:xfrm>
            <a:off x="71406" y="2214554"/>
            <a:ext cx="5000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r">
              <a:lnSpc>
                <a:spcPts val="1563"/>
              </a:lnSpc>
            </a:pPr>
            <a:r>
              <a:rPr lang="en-US" sz="1200" b="1" i="1" dirty="0">
                <a:solidFill>
                  <a:schemeClr val="bg1"/>
                </a:solidFill>
                <a:cs typeface="Arial" pitchFamily="34" charset="0"/>
              </a:rPr>
              <a:t>If you don’t fancy </a:t>
            </a: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 dessert enjoy </a:t>
            </a:r>
            <a:r>
              <a:rPr lang="en-US" sz="1200" b="1" i="1" dirty="0">
                <a:solidFill>
                  <a:schemeClr val="bg1"/>
                </a:solidFill>
                <a:cs typeface="Arial" pitchFamily="34" charset="0"/>
              </a:rPr>
              <a:t>fresh fruit or </a:t>
            </a: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yoghurt</a:t>
            </a:r>
            <a:endParaRPr lang="en-US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9057" y="644272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Salad Bar, Freshly Baked Bread, Fruit and Fresh Water available daily.</a:t>
            </a:r>
          </a:p>
          <a:p>
            <a:pPr algn="ctr"/>
            <a:r>
              <a:rPr lang="en-GB" sz="1200" dirty="0" smtClean="0"/>
              <a:t>50% Fruit Based Desert </a:t>
            </a:r>
            <a:endParaRPr lang="en-GB" sz="1200" dirty="0"/>
          </a:p>
        </p:txBody>
      </p:sp>
      <p:pic>
        <p:nvPicPr>
          <p:cNvPr id="1026" name="Picture 5" descr="C:\Users\monaghc1\Documents\CHARTWELLS 1\PRIMARY SCHOOL REBRAND\FINAL COLLATERAL PRIMARIES\CHARACTER IMAGES\Sweetcorn-Sad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5581" y="519089"/>
            <a:ext cx="1276208" cy="18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bk object 263"/>
          <p:cNvSpPr/>
          <p:nvPr/>
        </p:nvSpPr>
        <p:spPr>
          <a:xfrm>
            <a:off x="6786578" y="71414"/>
            <a:ext cx="2143140" cy="1062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6" name="object 3"/>
          <p:cNvSpPr txBox="1">
            <a:spLocks noChangeArrowheads="1"/>
          </p:cNvSpPr>
          <p:nvPr/>
        </p:nvSpPr>
        <p:spPr bwMode="auto">
          <a:xfrm>
            <a:off x="6858016" y="113073"/>
            <a:ext cx="2000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ts val="1963"/>
              </a:lnSpc>
            </a:pPr>
            <a:r>
              <a:rPr lang="en-US" sz="1200" dirty="0">
                <a:solidFill>
                  <a:srgbClr val="231F20"/>
                </a:solidFill>
                <a:cs typeface="Arial" charset="0"/>
              </a:rPr>
              <a:t>There is a vegetarian choice </a:t>
            </a:r>
            <a:r>
              <a:rPr lang="en-US" sz="1200" dirty="0">
                <a:solidFill>
                  <a:srgbClr val="D2232A"/>
                </a:solidFill>
                <a:cs typeface="Arial" charset="0"/>
              </a:rPr>
              <a:t>every day...  </a:t>
            </a:r>
            <a:r>
              <a:rPr lang="en-US" sz="1200" dirty="0">
                <a:solidFill>
                  <a:srgbClr val="231F20"/>
                </a:solidFill>
                <a:cs typeface="Arial" charset="0"/>
              </a:rPr>
              <a:t>and don’t forget that salad is available </a:t>
            </a:r>
            <a:r>
              <a:rPr lang="en-US" sz="1200" dirty="0" smtClean="0">
                <a:solidFill>
                  <a:srgbClr val="D2232A"/>
                </a:solidFill>
                <a:cs typeface="Arial" charset="0"/>
              </a:rPr>
              <a:t>daily</a:t>
            </a:r>
            <a:endParaRPr lang="en-US" sz="1200" dirty="0">
              <a:cs typeface="Arial" charset="0"/>
            </a:endParaRPr>
          </a:p>
        </p:txBody>
      </p:sp>
      <p:sp>
        <p:nvSpPr>
          <p:cNvPr id="57" name="bk object 263"/>
          <p:cNvSpPr/>
          <p:nvPr/>
        </p:nvSpPr>
        <p:spPr>
          <a:xfrm flipH="1">
            <a:off x="71406" y="142852"/>
            <a:ext cx="3249726" cy="6429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12700">
              <a:lnSpc>
                <a:spcPts val="1563"/>
              </a:lnSpc>
            </a:pPr>
            <a:r>
              <a:rPr lang="en-US" sz="1050" i="1" dirty="0">
                <a:solidFill>
                  <a:srgbClr val="231F20"/>
                </a:solidFill>
                <a:cs typeface="Arial" pitchFamily="34" charset="0"/>
              </a:rPr>
              <a:t>Week commencing</a:t>
            </a:r>
            <a:r>
              <a:rPr lang="en-US" sz="1050" i="1" dirty="0" smtClean="0">
                <a:solidFill>
                  <a:srgbClr val="231F20"/>
                </a:solidFill>
                <a:cs typeface="Arial" pitchFamily="34" charset="0"/>
              </a:rPr>
              <a:t>;</a:t>
            </a:r>
            <a:r>
              <a:rPr lang="en-US" sz="900" i="1" dirty="0" smtClean="0">
                <a:solidFill>
                  <a:srgbClr val="231F20"/>
                </a:solidFill>
                <a:cs typeface="Arial" pitchFamily="34" charset="0"/>
              </a:rPr>
              <a:t> 13/11/2017, 04/12/2017, 25/12/2017, 15/01/2018, 05/02/2018, 26/02/2018, 19/03/2018, 09/04/2018 </a:t>
            </a:r>
            <a:endParaRPr lang="en-US" sz="900" i="1" dirty="0">
              <a:solidFill>
                <a:srgbClr val="231F20"/>
              </a:solidFill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" y="5497941"/>
            <a:ext cx="571692" cy="821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37" y="1406550"/>
            <a:ext cx="1098350" cy="1480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9034" y="936505"/>
            <a:ext cx="1444877" cy="103641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3035092" y="4092509"/>
            <a:ext cx="1421473" cy="998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4728" y="964894"/>
            <a:ext cx="1385927" cy="1001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9035" y="2000473"/>
            <a:ext cx="1453426" cy="97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3231" y="4092509"/>
            <a:ext cx="1399374" cy="969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19034" y="3007206"/>
            <a:ext cx="1453427" cy="1022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9421" y="5131231"/>
            <a:ext cx="1403184" cy="10194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724" r="2282" b="3724"/>
          <a:stretch/>
        </p:blipFill>
        <p:spPr>
          <a:xfrm>
            <a:off x="3028740" y="5124296"/>
            <a:ext cx="1435171" cy="101766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r="25038" b="694"/>
          <a:stretch/>
        </p:blipFill>
        <p:spPr>
          <a:xfrm>
            <a:off x="4508095" y="3024746"/>
            <a:ext cx="1389095" cy="10048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r="25038" b="694"/>
          <a:stretch/>
        </p:blipFill>
        <p:spPr>
          <a:xfrm>
            <a:off x="4501560" y="1991531"/>
            <a:ext cx="1389095" cy="10048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423886">
            <a:off x="4592088" y="2080409"/>
            <a:ext cx="898877" cy="80769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12945" r="44026" b="16113"/>
          <a:stretch/>
        </p:blipFill>
        <p:spPr>
          <a:xfrm>
            <a:off x="4626312" y="3137586"/>
            <a:ext cx="819132" cy="732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68236" y="3603191"/>
            <a:ext cx="766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</a:rPr>
              <a:t>Shepherdess</a:t>
            </a:r>
            <a:endParaRPr lang="en-GB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774</Words>
  <Application>Microsoft Office PowerPoint</Application>
  <PresentationFormat>On-screen Show (4:3)</PresentationFormat>
  <Paragraphs>215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Baskerville Old Face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Goddard</dc:creator>
  <cp:lastModifiedBy>Abbonny Rees</cp:lastModifiedBy>
  <cp:revision>216</cp:revision>
  <cp:lastPrinted>2016-07-05T10:24:07Z</cp:lastPrinted>
  <dcterms:created xsi:type="dcterms:W3CDTF">2015-11-19T13:51:51Z</dcterms:created>
  <dcterms:modified xsi:type="dcterms:W3CDTF">2017-10-24T07:48:02Z</dcterms:modified>
</cp:coreProperties>
</file>