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72" r:id="rId8"/>
    <p:sldId id="273" r:id="rId9"/>
    <p:sldId id="269" r:id="rId10"/>
    <p:sldId id="270" r:id="rId11"/>
    <p:sldId id="265" r:id="rId12"/>
    <p:sldId id="268" r:id="rId13"/>
    <p:sldId id="264" r:id="rId14"/>
    <p:sldId id="266" r:id="rId15"/>
    <p:sldId id="263" r:id="rId16"/>
    <p:sldId id="259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ABF1"/>
    <a:srgbClr val="FB7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11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873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65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1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36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33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75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501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62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120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61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EADC1B1-0A38-4B6C-8625-003CD724911E}" type="datetimeFigureOut">
              <a:rPr lang="en-GB" smtClean="0"/>
              <a:t>16/07/2019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BCF4D3-6D89-4079-A30A-C20152188F54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9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yoyotrust.org.uk/creat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Summer Term 2019 in y3 &amp; 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 smtClean="0"/>
              <a:t>Incredible Journeys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5132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455" y="362635"/>
            <a:ext cx="11545454" cy="36933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In Year 4 maths, we have been learning about money, time, </a:t>
            </a:r>
            <a:r>
              <a:rPr lang="en-GB" dirty="0" smtClean="0">
                <a:latin typeface="Comic Sans MS" panose="030F0702030302020204" pitchFamily="66" charset="0"/>
              </a:rPr>
              <a:t>shape </a:t>
            </a:r>
            <a:r>
              <a:rPr lang="en-GB" dirty="0" smtClean="0">
                <a:latin typeface="Comic Sans MS" panose="030F0702030302020204" pitchFamily="66" charset="0"/>
              </a:rPr>
              <a:t>and angles. Look at our fabulous work: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220" r="12024"/>
          <a:stretch/>
        </p:blipFill>
        <p:spPr>
          <a:xfrm>
            <a:off x="4816620" y="2553823"/>
            <a:ext cx="2946400" cy="2770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7" b="3047"/>
          <a:stretch/>
        </p:blipFill>
        <p:spPr>
          <a:xfrm rot="10800000">
            <a:off x="369455" y="992774"/>
            <a:ext cx="4084979" cy="2504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7" y="4691382"/>
            <a:ext cx="2741754" cy="2047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206" y="3497604"/>
            <a:ext cx="3789703" cy="2830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7003" y="1461279"/>
            <a:ext cx="2625634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We use mathematical vocabulary to describe quadrilaterals!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125206" y="2690949"/>
            <a:ext cx="3789703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Can you see the acute, obtuse and reflex angles on our straight line?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69455" y="3579794"/>
            <a:ext cx="388759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We chose how we wanted to sort these quadrilaterals into two groups. It was harder than it looks!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939027" y="6092904"/>
            <a:ext cx="278238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How would you explain why one of our boxes is empty?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0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78" y="234604"/>
            <a:ext cx="11135360" cy="5963920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solidFill>
                  <a:srgbClr val="FB7031"/>
                </a:solidFill>
                <a:latin typeface="Comic Sans MS" panose="030F0702030302020204" pitchFamily="66" charset="0"/>
              </a:rPr>
              <a:t>YOYO worked with us in a CREATE session. We retold the story of Moses, in 3 parts, through collage and created our own picture book to be narrated. We hope you like it! </a:t>
            </a:r>
          </a:p>
          <a:p>
            <a:pPr algn="ctr"/>
            <a:r>
              <a:rPr lang="en-GB" sz="2400" dirty="0">
                <a:hlinkClick r:id="rId2"/>
              </a:rPr>
              <a:t>http://</a:t>
            </a:r>
            <a:r>
              <a:rPr lang="en-GB" sz="2400" dirty="0" smtClean="0">
                <a:hlinkClick r:id="rId2"/>
              </a:rPr>
              <a:t>www.yoyotrust.org.uk/create</a:t>
            </a:r>
            <a:endParaRPr lang="en-GB" sz="2400" dirty="0" smtClean="0"/>
          </a:p>
          <a:p>
            <a:pPr algn="ctr"/>
            <a:endParaRPr lang="en-GB" sz="2400" dirty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r>
              <a:rPr lang="en-GB" sz="2400" dirty="0" smtClean="0">
                <a:solidFill>
                  <a:srgbClr val="FB7031"/>
                </a:solidFill>
                <a:latin typeface="Comic Sans MS" panose="030F0702030302020204" pitchFamily="66" charset="0"/>
              </a:rPr>
              <a:t>In RE lessons we have been discovering some amazing journeys others have travelled. We were told tales of pilgrimages and shared stories of our own life journeys. </a:t>
            </a:r>
            <a:endParaRPr lang="en-GB" sz="2400" dirty="0">
              <a:solidFill>
                <a:srgbClr val="FB7031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576" y="1660162"/>
            <a:ext cx="4994564" cy="328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 science lessons we have been learning about living things. Humans and animals are incredible! </a:t>
            </a:r>
            <a:endParaRPr lang="en-GB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94" y="4103256"/>
            <a:ext cx="3433178" cy="25748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5178" y="1738340"/>
            <a:ext cx="4621234" cy="3451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6378" y="2083326"/>
            <a:ext cx="5155806" cy="385094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2700997" y="1153554"/>
            <a:ext cx="1547446" cy="82999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/>
          <p:cNvSpPr/>
          <p:nvPr/>
        </p:nvSpPr>
        <p:spPr>
          <a:xfrm>
            <a:off x="7309905" y="6028009"/>
            <a:ext cx="1547446" cy="829991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Callout 8"/>
          <p:cNvSpPr/>
          <p:nvPr/>
        </p:nvSpPr>
        <p:spPr>
          <a:xfrm>
            <a:off x="8117059" y="675249"/>
            <a:ext cx="3913202" cy="2816722"/>
          </a:xfrm>
          <a:prstGeom prst="wedgeEllipseCallout">
            <a:avLst>
              <a:gd name="adj1" fmla="val 1657"/>
              <a:gd name="adj2" fmla="val 83591"/>
            </a:avLst>
          </a:prstGeom>
          <a:solidFill>
            <a:srgbClr val="EFAB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What happens to our teeth when we drink different beverages? </a:t>
            </a:r>
          </a:p>
          <a:p>
            <a:pPr algn="ctr"/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Look at the effect </a:t>
            </a:r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these drinks </a:t>
            </a:r>
            <a:r>
              <a:rPr lang="en-GB" sz="20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would have on our teeth enamel! </a:t>
            </a:r>
            <a:endParaRPr lang="en-GB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46660">
            <a:off x="-51027" y="4213561"/>
            <a:ext cx="2758755" cy="20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In topic lessons, we have been learning how to read maps and plan journeys. Grid references have helped us to describe the location of different human and physical features of </a:t>
            </a:r>
            <a:r>
              <a:rPr lang="en-GB" sz="2400" dirty="0" err="1" smtClean="0">
                <a:solidFill>
                  <a:schemeClr val="accent5"/>
                </a:solidFill>
                <a:latin typeface="Comic Sans MS" panose="030F0702030302020204" pitchFamily="66" charset="0"/>
              </a:rPr>
              <a:t>Fulford</a:t>
            </a:r>
            <a:r>
              <a:rPr lang="en-GB" sz="24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. </a:t>
            </a: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I</a:t>
            </a:r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642" y="2193215"/>
            <a:ext cx="4648198" cy="3486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25892" y="1612190"/>
            <a:ext cx="6209283" cy="463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5" y="1508760"/>
            <a:ext cx="4178104" cy="31335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We have been learning how to programme a turtle in our computing lessons this term. Each lesson has challenged us to use technical vocabulary and clear instructions. Our progress has been great!</a:t>
            </a: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76" y="2035907"/>
            <a:ext cx="4281267" cy="321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49" y="3397739"/>
            <a:ext cx="4210929" cy="3158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55" y="4923692"/>
            <a:ext cx="3252765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1. Following instructions to make a shape.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4902" y="5546188"/>
            <a:ext cx="3252765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2. Programming our own shapes.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8031" y="5909605"/>
            <a:ext cx="3252765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3. Using the repeat command to make patterns! </a:t>
            </a:r>
            <a:endParaRPr lang="en-GB" b="1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4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Mrs Bland treated all the children at St Oswald’s to a super seaside day to say thank you for being such exceptional pupils. It was fantastic FUN!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506" y="1193505"/>
            <a:ext cx="6953250" cy="5181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9070109" y="2937164"/>
            <a:ext cx="2927927" cy="2096654"/>
          </a:xfrm>
          <a:prstGeom prst="wedgeEllipseCallout">
            <a:avLst>
              <a:gd name="adj1" fmla="val -39445"/>
              <a:gd name="adj2" fmla="val 41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water area was my favourite because we got to splash about and get very wet! </a:t>
            </a:r>
            <a:endParaRPr lang="en-GB" dirty="0"/>
          </a:p>
        </p:txBody>
      </p:sp>
      <p:sp>
        <p:nvSpPr>
          <p:cNvPr id="6" name="Oval Callout 5"/>
          <p:cNvSpPr/>
          <p:nvPr/>
        </p:nvSpPr>
        <p:spPr>
          <a:xfrm>
            <a:off x="467360" y="1958109"/>
            <a:ext cx="2506749" cy="2179782"/>
          </a:xfrm>
          <a:prstGeom prst="wedgeEllipseCallout">
            <a:avLst>
              <a:gd name="adj1" fmla="val 60965"/>
              <a:gd name="adj2" fmla="val 36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liked decorating my seaside pebble – I love being creative! </a:t>
            </a:r>
            <a:endParaRPr lang="en-GB" dirty="0"/>
          </a:p>
        </p:txBody>
      </p:sp>
      <p:sp>
        <p:nvSpPr>
          <p:cNvPr id="7" name="Oval Callout 6"/>
          <p:cNvSpPr/>
          <p:nvPr/>
        </p:nvSpPr>
        <p:spPr>
          <a:xfrm>
            <a:off x="138545" y="4433455"/>
            <a:ext cx="2761673" cy="2032000"/>
          </a:xfrm>
          <a:prstGeom prst="wedgeEllipseCallout">
            <a:avLst>
              <a:gd name="adj1" fmla="val 75978"/>
              <a:gd name="adj2" fmla="val 533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loved the ice-cream van and the fish and chips too!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4" y="1295490"/>
            <a:ext cx="11582400" cy="5467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0" y="95161"/>
            <a:ext cx="117833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Year 3 &amp; 4 pupils visited the Yorkshire Sculpture Park as a ‘Fabulous Finish’ to our topic. We studied maps of the park before we visited and created our own ‘</a:t>
            </a:r>
            <a:r>
              <a:rPr lang="en-GB" sz="24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r>
              <a:rPr lang="en-GB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-spy’ activity sheet. </a:t>
            </a:r>
            <a:endParaRPr lang="en-GB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1971040" y="2001520"/>
            <a:ext cx="2560320" cy="1788160"/>
          </a:xfrm>
          <a:prstGeom prst="wedgeEllipseCallout">
            <a:avLst>
              <a:gd name="adj1" fmla="val 54564"/>
              <a:gd name="adj2" fmla="val 56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Snacks then sculpture-spotting!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78876">
            <a:off x="8870412" y="2267741"/>
            <a:ext cx="2867435" cy="436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 fontScale="92500"/>
          </a:bodyPr>
          <a:lstStyle/>
          <a:p>
            <a:pPr algn="ctr"/>
            <a:r>
              <a:rPr lang="en-GB" sz="4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Thank you for sharing our learning journey with us. </a:t>
            </a:r>
          </a:p>
          <a:p>
            <a:pPr algn="ctr"/>
            <a:endParaRPr lang="en-GB" sz="48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48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We wish you all a happy summer holiday! </a:t>
            </a: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I</a:t>
            </a:r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 descr="Dizzy Duckling Diary: Sun sun &amp; su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9" y="3533963"/>
            <a:ext cx="2898694" cy="27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pPr algn="ctr"/>
            <a:r>
              <a:rPr lang="en-GB" sz="24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We kicked off our summer term with a wonderful, confident production of ‘Dragon Days’. </a:t>
            </a: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2400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With a cast of all-singing, all-dancing superstars!</a:t>
            </a:r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2" y="2635186"/>
            <a:ext cx="4009001" cy="2994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9" r="1211"/>
          <a:stretch/>
        </p:blipFill>
        <p:spPr>
          <a:xfrm>
            <a:off x="8486875" y="2253673"/>
            <a:ext cx="3437270" cy="337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75" y="1319845"/>
            <a:ext cx="2922677" cy="218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320" y="3008457"/>
            <a:ext cx="2678712" cy="2621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2" y="1322154"/>
            <a:ext cx="2494315" cy="1863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7984" y="1479287"/>
            <a:ext cx="2073561" cy="154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4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 week 2, our Year 4 pupils went on their very own Incredible Journey. It was </a:t>
            </a:r>
            <a:r>
              <a:rPr lang="en-GB" sz="2400" u="sng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incredibly </a:t>
            </a:r>
            <a:r>
              <a:rPr lang="en-GB" sz="24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wet and incredibly fun! </a:t>
            </a:r>
            <a:endParaRPr lang="en-GB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471" y="1496291"/>
            <a:ext cx="2642725" cy="3184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307" y="1496291"/>
            <a:ext cx="4976704" cy="2523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1227" y="1496291"/>
            <a:ext cx="2275123" cy="3491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162" y="3833090"/>
            <a:ext cx="2916877" cy="30249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440" y="3546764"/>
            <a:ext cx="2413417" cy="4280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657" y="4858978"/>
            <a:ext cx="2695680" cy="1944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1227" y="5339269"/>
            <a:ext cx="2741905" cy="132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4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In literacy lessons we have studied the superb descriptive language from the classic ‘The Incredible Journey’ and produced maps of the imagery it created in our imaginations: 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" t="10264" r="57700" b="28215"/>
          <a:stretch/>
        </p:blipFill>
        <p:spPr>
          <a:xfrm>
            <a:off x="300445" y="1425048"/>
            <a:ext cx="3966165" cy="5432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80" y="2087366"/>
            <a:ext cx="6258001" cy="46741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488" y="1577900"/>
            <a:ext cx="2148552" cy="28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0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…and wrote some of our own descriptions in a similar style: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458" y="1706104"/>
            <a:ext cx="5681924" cy="4243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8" r="5523"/>
          <a:stretch/>
        </p:blipFill>
        <p:spPr>
          <a:xfrm rot="5400000">
            <a:off x="5934418" y="710791"/>
            <a:ext cx="5653746" cy="626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We discovered the most amazing book with NO words. Each page has had us searching for clues and becoming real text detectives. What do you think is behind the door?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480" y="1491880"/>
            <a:ext cx="7183120" cy="481748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9273309" y="2872509"/>
            <a:ext cx="2918691" cy="2447636"/>
          </a:xfrm>
          <a:prstGeom prst="cloudCallout">
            <a:avLst>
              <a:gd name="adj1" fmla="val -67036"/>
              <a:gd name="adj2" fmla="val 508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Why is everything in shades of grey with just one splash of red? </a:t>
            </a:r>
            <a:endParaRPr lang="en-GB" dirty="0"/>
          </a:p>
        </p:txBody>
      </p:sp>
      <p:sp>
        <p:nvSpPr>
          <p:cNvPr id="5" name="Cloud Callout 4"/>
          <p:cNvSpPr/>
          <p:nvPr/>
        </p:nvSpPr>
        <p:spPr>
          <a:xfrm>
            <a:off x="471055" y="2087418"/>
            <a:ext cx="3500581" cy="2225964"/>
          </a:xfrm>
          <a:prstGeom prst="cloudCallout">
            <a:avLst>
              <a:gd name="adj1" fmla="val 82333"/>
              <a:gd name="adj2" fmla="val -341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wonder where this purple creature has come from? What does it represent?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76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Here is an example of what we thought might be through the door: </a:t>
            </a:r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"/>
          <a:stretch/>
        </p:blipFill>
        <p:spPr>
          <a:xfrm>
            <a:off x="1852011" y="888274"/>
            <a:ext cx="7869669" cy="572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345440"/>
            <a:ext cx="11135360" cy="596392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How does it feel to be a picture book author? We found out by creating our own picture book to tell the missing part of the story. </a:t>
            </a:r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 smtClean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" b="4375"/>
          <a:stretch/>
        </p:blipFill>
        <p:spPr>
          <a:xfrm rot="10800000">
            <a:off x="1947452" y="1214844"/>
            <a:ext cx="7626531" cy="52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3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9455" y="362635"/>
            <a:ext cx="115454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mtClean="0">
                <a:latin typeface="Comic Sans MS" panose="030F0702030302020204" pitchFamily="66" charset="0"/>
              </a:rPr>
              <a:t>In Year 3 maths, we have been investigating measures… 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415" y="6166888"/>
            <a:ext cx="6869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…and discovering the properties of 3D shapes</a:t>
            </a:r>
            <a:r>
              <a:rPr lang="en-GB" dirty="0" smtClean="0">
                <a:latin typeface="Comic Sans MS" panose="030F0702030302020204" pitchFamily="66" charset="0"/>
              </a:rPr>
              <a:t>!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3" b="18218"/>
          <a:stretch/>
        </p:blipFill>
        <p:spPr>
          <a:xfrm>
            <a:off x="477109" y="821490"/>
            <a:ext cx="4664363" cy="24291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" t="10585" r="8827"/>
          <a:stretch/>
        </p:blipFill>
        <p:spPr>
          <a:xfrm rot="16200000">
            <a:off x="6717325" y="4886610"/>
            <a:ext cx="2191793" cy="1737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7103" r="3844" b="1778"/>
          <a:stretch/>
        </p:blipFill>
        <p:spPr>
          <a:xfrm rot="16200000">
            <a:off x="8400472" y="2407233"/>
            <a:ext cx="4073237" cy="2955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3" b="18805"/>
          <a:stretch/>
        </p:blipFill>
        <p:spPr>
          <a:xfrm>
            <a:off x="803562" y="3632591"/>
            <a:ext cx="4239065" cy="2053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1"/>
          <a:stretch/>
        </p:blipFill>
        <p:spPr>
          <a:xfrm rot="5400000">
            <a:off x="5353638" y="1117793"/>
            <a:ext cx="3439930" cy="33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6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229</TotalTime>
  <Words>646</Words>
  <Application>Microsoft Office PowerPoint</Application>
  <PresentationFormat>Widescreen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Comic Sans MS</vt:lpstr>
      <vt:lpstr>Tw Cen MT</vt:lpstr>
      <vt:lpstr>Tw Cen MT Condensed</vt:lpstr>
      <vt:lpstr>Wingdings 3</vt:lpstr>
      <vt:lpstr>Integral</vt:lpstr>
      <vt:lpstr>Summer Term 2019 in y3 &amp;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Term 2019 in y3 &amp; 4</dc:title>
  <dc:creator>M Ramsay</dc:creator>
  <cp:lastModifiedBy>Windows User</cp:lastModifiedBy>
  <cp:revision>16</cp:revision>
  <dcterms:created xsi:type="dcterms:W3CDTF">2019-07-14T20:52:17Z</dcterms:created>
  <dcterms:modified xsi:type="dcterms:W3CDTF">2019-07-16T15:28:38Z</dcterms:modified>
</cp:coreProperties>
</file>