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00" autoAdjust="0"/>
    <p:restoredTop sz="94660"/>
  </p:normalViewPr>
  <p:slideViewPr>
    <p:cSldViewPr snapToGrid="0">
      <p:cViewPr varScale="1">
        <p:scale>
          <a:sx n="115" d="100"/>
          <a:sy n="115" d="100"/>
        </p:scale>
        <p:origin x="600"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EDAA33-CFCB-4019-9AE0-2756C0CF1793}"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8F831F-399E-4292-96E8-C1BB4C311EC4}" type="slidenum">
              <a:rPr lang="en-GB" smtClean="0"/>
              <a:t>‹#›</a:t>
            </a:fld>
            <a:endParaRPr lang="en-GB"/>
          </a:p>
        </p:txBody>
      </p:sp>
    </p:spTree>
    <p:extLst>
      <p:ext uri="{BB962C8B-B14F-4D97-AF65-F5344CB8AC3E}">
        <p14:creationId xmlns:p14="http://schemas.microsoft.com/office/powerpoint/2010/main" val="308127225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EDAA33-CFCB-4019-9AE0-2756C0CF1793}"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8F831F-399E-4292-96E8-C1BB4C311EC4}" type="slidenum">
              <a:rPr lang="en-GB" smtClean="0"/>
              <a:t>‹#›</a:t>
            </a:fld>
            <a:endParaRPr lang="en-GB"/>
          </a:p>
        </p:txBody>
      </p:sp>
    </p:spTree>
    <p:extLst>
      <p:ext uri="{BB962C8B-B14F-4D97-AF65-F5344CB8AC3E}">
        <p14:creationId xmlns:p14="http://schemas.microsoft.com/office/powerpoint/2010/main" val="416203927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EDAA33-CFCB-4019-9AE0-2756C0CF1793}"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8F831F-399E-4292-96E8-C1BB4C311EC4}" type="slidenum">
              <a:rPr lang="en-GB" smtClean="0"/>
              <a:t>‹#›</a:t>
            </a:fld>
            <a:endParaRPr lang="en-GB"/>
          </a:p>
        </p:txBody>
      </p:sp>
    </p:spTree>
    <p:extLst>
      <p:ext uri="{BB962C8B-B14F-4D97-AF65-F5344CB8AC3E}">
        <p14:creationId xmlns:p14="http://schemas.microsoft.com/office/powerpoint/2010/main" val="75836663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EDAA33-CFCB-4019-9AE0-2756C0CF1793}"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8F831F-399E-4292-96E8-C1BB4C311EC4}" type="slidenum">
              <a:rPr lang="en-GB" smtClean="0"/>
              <a:t>‹#›</a:t>
            </a:fld>
            <a:endParaRPr lang="en-GB"/>
          </a:p>
        </p:txBody>
      </p:sp>
    </p:spTree>
    <p:extLst>
      <p:ext uri="{BB962C8B-B14F-4D97-AF65-F5344CB8AC3E}">
        <p14:creationId xmlns:p14="http://schemas.microsoft.com/office/powerpoint/2010/main" val="370111349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EDAA33-CFCB-4019-9AE0-2756C0CF1793}"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8F831F-399E-4292-96E8-C1BB4C311EC4}" type="slidenum">
              <a:rPr lang="en-GB" smtClean="0"/>
              <a:t>‹#›</a:t>
            </a:fld>
            <a:endParaRPr lang="en-GB"/>
          </a:p>
        </p:txBody>
      </p:sp>
    </p:spTree>
    <p:extLst>
      <p:ext uri="{BB962C8B-B14F-4D97-AF65-F5344CB8AC3E}">
        <p14:creationId xmlns:p14="http://schemas.microsoft.com/office/powerpoint/2010/main" val="103375326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EDAA33-CFCB-4019-9AE0-2756C0CF1793}" type="datetimeFigureOut">
              <a:rPr lang="en-GB" smtClean="0"/>
              <a:t>17/12/2019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8F831F-399E-4292-96E8-C1BB4C311EC4}" type="slidenum">
              <a:rPr lang="en-GB" smtClean="0"/>
              <a:t>‹#›</a:t>
            </a:fld>
            <a:endParaRPr lang="en-GB"/>
          </a:p>
        </p:txBody>
      </p:sp>
    </p:spTree>
    <p:extLst>
      <p:ext uri="{BB962C8B-B14F-4D97-AF65-F5344CB8AC3E}">
        <p14:creationId xmlns:p14="http://schemas.microsoft.com/office/powerpoint/2010/main" val="32605904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EDAA33-CFCB-4019-9AE0-2756C0CF1793}" type="datetimeFigureOut">
              <a:rPr lang="en-GB" smtClean="0"/>
              <a:t>17/12/2019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8F831F-399E-4292-96E8-C1BB4C311EC4}" type="slidenum">
              <a:rPr lang="en-GB" smtClean="0"/>
              <a:t>‹#›</a:t>
            </a:fld>
            <a:endParaRPr lang="en-GB"/>
          </a:p>
        </p:txBody>
      </p:sp>
    </p:spTree>
    <p:extLst>
      <p:ext uri="{BB962C8B-B14F-4D97-AF65-F5344CB8AC3E}">
        <p14:creationId xmlns:p14="http://schemas.microsoft.com/office/powerpoint/2010/main" val="106739038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EDAA33-CFCB-4019-9AE0-2756C0CF1793}" type="datetimeFigureOut">
              <a:rPr lang="en-GB" smtClean="0"/>
              <a:t>17/12/2019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8F831F-399E-4292-96E8-C1BB4C311EC4}" type="slidenum">
              <a:rPr lang="en-GB" smtClean="0"/>
              <a:t>‹#›</a:t>
            </a:fld>
            <a:endParaRPr lang="en-GB"/>
          </a:p>
        </p:txBody>
      </p:sp>
    </p:spTree>
    <p:extLst>
      <p:ext uri="{BB962C8B-B14F-4D97-AF65-F5344CB8AC3E}">
        <p14:creationId xmlns:p14="http://schemas.microsoft.com/office/powerpoint/2010/main" val="150333514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EDAA33-CFCB-4019-9AE0-2756C0CF1793}" type="datetimeFigureOut">
              <a:rPr lang="en-GB" smtClean="0"/>
              <a:t>17/12/2019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8F831F-399E-4292-96E8-C1BB4C311EC4}" type="slidenum">
              <a:rPr lang="en-GB" smtClean="0"/>
              <a:t>‹#›</a:t>
            </a:fld>
            <a:endParaRPr lang="en-GB"/>
          </a:p>
        </p:txBody>
      </p:sp>
    </p:spTree>
    <p:extLst>
      <p:ext uri="{BB962C8B-B14F-4D97-AF65-F5344CB8AC3E}">
        <p14:creationId xmlns:p14="http://schemas.microsoft.com/office/powerpoint/2010/main" val="107373656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EDAA33-CFCB-4019-9AE0-2756C0CF1793}" type="datetimeFigureOut">
              <a:rPr lang="en-GB" smtClean="0"/>
              <a:t>17/12/2019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8F831F-399E-4292-96E8-C1BB4C311EC4}" type="slidenum">
              <a:rPr lang="en-GB" smtClean="0"/>
              <a:t>‹#›</a:t>
            </a:fld>
            <a:endParaRPr lang="en-GB"/>
          </a:p>
        </p:txBody>
      </p:sp>
    </p:spTree>
    <p:extLst>
      <p:ext uri="{BB962C8B-B14F-4D97-AF65-F5344CB8AC3E}">
        <p14:creationId xmlns:p14="http://schemas.microsoft.com/office/powerpoint/2010/main" val="184532489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EDAA33-CFCB-4019-9AE0-2756C0CF1793}" type="datetimeFigureOut">
              <a:rPr lang="en-GB" smtClean="0"/>
              <a:t>17/12/2019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8F831F-399E-4292-96E8-C1BB4C311EC4}" type="slidenum">
              <a:rPr lang="en-GB" smtClean="0"/>
              <a:t>‹#›</a:t>
            </a:fld>
            <a:endParaRPr lang="en-GB"/>
          </a:p>
        </p:txBody>
      </p:sp>
    </p:spTree>
    <p:extLst>
      <p:ext uri="{BB962C8B-B14F-4D97-AF65-F5344CB8AC3E}">
        <p14:creationId xmlns:p14="http://schemas.microsoft.com/office/powerpoint/2010/main" val="399505945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DAA33-CFCB-4019-9AE0-2756C0CF1793}" type="datetimeFigureOut">
              <a:rPr lang="en-GB" smtClean="0"/>
              <a:t>17/12/2019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F831F-399E-4292-96E8-C1BB4C311EC4}" type="slidenum">
              <a:rPr lang="en-GB" smtClean="0"/>
              <a:t>‹#›</a:t>
            </a:fld>
            <a:endParaRPr lang="en-GB"/>
          </a:p>
        </p:txBody>
      </p:sp>
    </p:spTree>
    <p:extLst>
      <p:ext uri="{BB962C8B-B14F-4D97-AF65-F5344CB8AC3E}">
        <p14:creationId xmlns:p14="http://schemas.microsoft.com/office/powerpoint/2010/main" val="1384131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237996"/>
            <a:ext cx="11405747" cy="1325563"/>
          </a:xfrm>
        </p:spPr>
        <p:txBody>
          <a:bodyPr/>
          <a:lstStyle/>
          <a:p>
            <a:r>
              <a:rPr lang="en-GB" dirty="0" smtClean="0">
                <a:latin typeface="Comic Sans MS" panose="030F0702030302020204" pitchFamily="66" charset="0"/>
              </a:rPr>
              <a:t>Personal Social and Emotional Development</a:t>
            </a:r>
            <a:endParaRPr lang="en-GB" dirty="0">
              <a:latin typeface="Comic Sans MS" panose="030F0702030302020204" pitchFamily="66" charset="0"/>
            </a:endParaRPr>
          </a:p>
        </p:txBody>
      </p:sp>
      <p:sp>
        <p:nvSpPr>
          <p:cNvPr id="4" name="TextBox 3"/>
          <p:cNvSpPr txBox="1"/>
          <p:nvPr/>
        </p:nvSpPr>
        <p:spPr>
          <a:xfrm>
            <a:off x="666749" y="1563559"/>
            <a:ext cx="10515601" cy="1323439"/>
          </a:xfrm>
          <a:prstGeom prst="rect">
            <a:avLst/>
          </a:prstGeom>
          <a:noFill/>
        </p:spPr>
        <p:txBody>
          <a:bodyPr wrap="square" rtlCol="0">
            <a:spAutoFit/>
          </a:bodyPr>
          <a:lstStyle/>
          <a:p>
            <a:r>
              <a:rPr lang="en-GB" sz="2000" dirty="0" smtClean="0">
                <a:latin typeface="Comic Sans MS" panose="030F0702030302020204" pitchFamily="66" charset="0"/>
              </a:rPr>
              <a:t>We are learning to negotiate, take turns and make friends. We are becoming more and more confident and independent in our learning and about our abilities. We talk about our rules and how we follow them. We are learning to talk about our school values in class collective worship and reflection time. </a:t>
            </a:r>
            <a:endParaRPr lang="en-GB" sz="2000" dirty="0">
              <a:latin typeface="Comic Sans MS" panose="030F0702030302020204" pitchFamily="66" charset="0"/>
            </a:endParaRPr>
          </a:p>
        </p:txBody>
      </p:sp>
      <p:pic>
        <p:nvPicPr>
          <p:cNvPr id="2050" name="Picture 2" descr="https://s3-eu-west-1.amazonaws.com/2e.disk3/SC721966/th_CC25E6A7-4928-427E-A0C3-0DC58627415D.png?AWSAccessKeyId=AKIAINZPQL4JKXTSTV4Q&amp;Expires=1577377514&amp;Signature=b1eCU7MY7qzYNeKpYN0x7enHpPE%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175" y="3110592"/>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3-eu-west-1.amazonaws.com/2e.disk3/SC721966/th_144C2A23-FE08-4B0A-AECA-0A0CD2359EFF.png?AWSAccessKeyId=AKIAINZPQL4JKXTSTV4Q&amp;Expires=1577377594&amp;Signature=b%2BdH6qa7WUAm%2BMu5xGfGwq%2F7OhQ%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4190" y="303711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3-eu-west-1.amazonaws.com/2e.disk3/SC721966/th_84DCD0A1-2940-43E0-B218-9114AF08CB88.png?AWSAccessKeyId=AKIAINZPQL4JKXTSTV4Q&amp;Expires=1577377630&amp;Signature=MrdXUFp5SWzb4ynpq%2FSI3OFsVAo%3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3818" y="292449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73891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Ebor" panose="030F0702030302020204" pitchFamily="66" charset="0"/>
              </a:rPr>
              <a:t>Communication and Language</a:t>
            </a:r>
            <a:endParaRPr lang="en-GB" dirty="0">
              <a:latin typeface="Ebor" panose="030F0702030302020204" pitchFamily="66" charset="0"/>
            </a:endParaRPr>
          </a:p>
        </p:txBody>
      </p:sp>
      <p:pic>
        <p:nvPicPr>
          <p:cNvPr id="4" name="Picture 2" descr="https://s3-eu-west-1.amazonaws.com/2e.disk3/SC721966/th_21E56D3B-47B4-4A22-934F-1628F78559F5.png?AWSAccessKeyId=AKIAINZPQL4JKXTSTV4Q&amp;Expires=1577376956&amp;Signature=jta1%2BWVdln5uBF50MB0yTwVEHcw%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75" y="4311947"/>
            <a:ext cx="2484462" cy="24844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2022" y="1599872"/>
            <a:ext cx="3777706" cy="2246769"/>
          </a:xfrm>
          <a:prstGeom prst="rect">
            <a:avLst/>
          </a:prstGeom>
          <a:noFill/>
        </p:spPr>
        <p:txBody>
          <a:bodyPr wrap="square" rtlCol="0">
            <a:spAutoFit/>
          </a:bodyPr>
          <a:lstStyle/>
          <a:p>
            <a:pPr algn="ctr"/>
            <a:r>
              <a:rPr lang="en-GB" sz="2000" dirty="0" smtClean="0">
                <a:latin typeface="Comic Sans MS" panose="030F0702030302020204" pitchFamily="66" charset="0"/>
              </a:rPr>
              <a:t>We are learning to speak with confidence to lots of different people, to listen in a range of situations and to follow instructions. We have read ‘Whatever Next’ this term. </a:t>
            </a:r>
            <a:endParaRPr lang="en-GB" sz="2000" dirty="0">
              <a:latin typeface="Comic Sans MS" panose="030F0702030302020204" pitchFamily="66" charset="0"/>
            </a:endParaRPr>
          </a:p>
        </p:txBody>
      </p:sp>
      <p:sp>
        <p:nvSpPr>
          <p:cNvPr id="5" name="TextBox 4"/>
          <p:cNvSpPr txBox="1"/>
          <p:nvPr/>
        </p:nvSpPr>
        <p:spPr>
          <a:xfrm>
            <a:off x="2715800" y="5921513"/>
            <a:ext cx="3684999" cy="707886"/>
          </a:xfrm>
          <a:prstGeom prst="rect">
            <a:avLst/>
          </a:prstGeom>
          <a:noFill/>
        </p:spPr>
        <p:txBody>
          <a:bodyPr wrap="square" rtlCol="0">
            <a:spAutoFit/>
          </a:bodyPr>
          <a:lstStyle/>
          <a:p>
            <a:r>
              <a:rPr lang="en-GB" sz="2000" dirty="0" smtClean="0">
                <a:latin typeface="Comic Sans MS" panose="030F0702030302020204" pitchFamily="66" charset="0"/>
              </a:rPr>
              <a:t>We acted out the story of Whatever Next in our play </a:t>
            </a:r>
            <a:endParaRPr lang="en-GB" sz="2000" dirty="0">
              <a:latin typeface="Comic Sans MS" panose="030F0702030302020204" pitchFamily="66" charset="0"/>
            </a:endParaRPr>
          </a:p>
        </p:txBody>
      </p:sp>
      <p:pic>
        <p:nvPicPr>
          <p:cNvPr id="1028" name="Picture 4" descr="https://s3-eu-west-1.amazonaws.com/2e.disk3/SC721966/th_82F9D791-FD3C-45AD-B9C4-D4A51D2DCADB.png?AWSAccessKeyId=AKIAINZPQL4JKXTSTV4Q&amp;Expires=1577377044&amp;Signature=JXRKmaXf0F0rso2nss9QHMeGGno%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2114" y="261938"/>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752114" y="3477986"/>
            <a:ext cx="3184072" cy="1631216"/>
          </a:xfrm>
          <a:prstGeom prst="rect">
            <a:avLst/>
          </a:prstGeom>
          <a:noFill/>
        </p:spPr>
        <p:txBody>
          <a:bodyPr wrap="square" rtlCol="0">
            <a:spAutoFit/>
          </a:bodyPr>
          <a:lstStyle/>
          <a:p>
            <a:r>
              <a:rPr lang="en-GB" sz="2000" dirty="0" smtClean="0">
                <a:latin typeface="Comic Sans MS" panose="030F0702030302020204" pitchFamily="66" charset="0"/>
              </a:rPr>
              <a:t>We have talked about space and thought about aliens, reading lots of space stories and information books</a:t>
            </a:r>
            <a:endParaRPr lang="en-GB" sz="2000" dirty="0">
              <a:latin typeface="Comic Sans MS" panose="030F0702030302020204" pitchFamily="66" charset="0"/>
            </a:endParaRPr>
          </a:p>
        </p:txBody>
      </p:sp>
      <p:pic>
        <p:nvPicPr>
          <p:cNvPr id="1030" name="Picture 6" descr="https://s3-eu-west-1.amazonaws.com/2e.disk3/SC721966/th_CE6824E3-3CE0-4FE8-BCE9-4ADC3A2C3C70.png?AWSAccessKeyId=AKIAINZPQL4JKXTSTV4Q&amp;Expires=1577377201&amp;Signature=%2B381R6z7RKO8bqNbEW1Aeok8f3U%3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4564" y="1486597"/>
            <a:ext cx="2122714" cy="212271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061856" y="3686996"/>
            <a:ext cx="3543300" cy="1323439"/>
          </a:xfrm>
          <a:prstGeom prst="rect">
            <a:avLst/>
          </a:prstGeom>
          <a:noFill/>
        </p:spPr>
        <p:txBody>
          <a:bodyPr wrap="square" rtlCol="0">
            <a:spAutoFit/>
          </a:bodyPr>
          <a:lstStyle/>
          <a:p>
            <a:r>
              <a:rPr lang="en-GB" sz="2000" dirty="0" smtClean="0">
                <a:latin typeface="Comic Sans MS" panose="030F0702030302020204" pitchFamily="66" charset="0"/>
              </a:rPr>
              <a:t>We practise our speaking and listening skills every week with ‘show and tell’ in our classes. </a:t>
            </a:r>
            <a:endParaRPr lang="en-GB" sz="2000" dirty="0">
              <a:latin typeface="Comic Sans MS" panose="030F0702030302020204" pitchFamily="66" charset="0"/>
            </a:endParaRPr>
          </a:p>
        </p:txBody>
      </p:sp>
    </p:spTree>
    <p:extLst>
      <p:ext uri="{BB962C8B-B14F-4D97-AF65-F5344CB8AC3E}">
        <p14:creationId xmlns:p14="http://schemas.microsoft.com/office/powerpoint/2010/main" val="119819569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Physical Development</a:t>
            </a:r>
            <a:endParaRPr lang="en-GB" dirty="0">
              <a:latin typeface="Comic Sans MS" panose="030F0702030302020204" pitchFamily="66" charset="0"/>
            </a:endParaRPr>
          </a:p>
        </p:txBody>
      </p:sp>
      <p:sp>
        <p:nvSpPr>
          <p:cNvPr id="5" name="TextBox 4"/>
          <p:cNvSpPr txBox="1"/>
          <p:nvPr/>
        </p:nvSpPr>
        <p:spPr>
          <a:xfrm>
            <a:off x="417634" y="1367867"/>
            <a:ext cx="10669465" cy="707886"/>
          </a:xfrm>
          <a:prstGeom prst="rect">
            <a:avLst/>
          </a:prstGeom>
          <a:noFill/>
        </p:spPr>
        <p:txBody>
          <a:bodyPr wrap="square" rtlCol="0">
            <a:spAutoFit/>
          </a:bodyPr>
          <a:lstStyle/>
          <a:p>
            <a:r>
              <a:rPr lang="en-GB" sz="2000" dirty="0" smtClean="0">
                <a:latin typeface="Comic Sans MS" panose="030F0702030302020204" pitchFamily="66" charset="0"/>
              </a:rPr>
              <a:t>We continue to develop our physical skills with tools, equipment and mark-making. We enjoy a weekly PE lesson and we dress and undress by ourselves. </a:t>
            </a:r>
            <a:endParaRPr lang="en-GB" sz="2000" dirty="0">
              <a:latin typeface="Comic Sans MS" panose="030F0702030302020204" pitchFamily="66" charset="0"/>
            </a:endParaRPr>
          </a:p>
        </p:txBody>
      </p:sp>
      <p:pic>
        <p:nvPicPr>
          <p:cNvPr id="3074" name="Picture 2" descr="https://s3-eu-west-1.amazonaws.com/2e.disk3/SC721966/th_B45BDEA8-7F16-4199-98A8-447D66B7E546.png?AWSAccessKeyId=AKIAINZPQL4JKXTSTV4Q&amp;Expires=1577377872&amp;Signature=hq6bvzFvYoxjO5yShWIDqEGeciw%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635" y="3125665"/>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3-eu-west-1.amazonaws.com/2e.disk3/SC721966/th_8693EBAF-4385-4282-82DE-C1EF7BFB4B37.png?AWSAccessKeyId=AKIAINZPQL4JKXTSTV4Q&amp;Expires=1577377898&amp;Signature=wnroXS2oSZ%2FPauq6wYDIRFTE5yc%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7717" y="3091751"/>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3-eu-west-1.amazonaws.com/2e.disk3/SC721966/th_B5570645-2A26-401E-B170-9558666A9B64.png?AWSAccessKeyId=AKIAINZPQL4JKXTSTV4Q&amp;Expires=1577377921&amp;Signature=xz7OGBTdw1dksIh3%2FIaJWrjIrdY%3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7800" y="3020354"/>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49751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70423"/>
            <a:ext cx="10515600" cy="1325563"/>
          </a:xfrm>
        </p:spPr>
        <p:txBody>
          <a:bodyPr/>
          <a:lstStyle/>
          <a:p>
            <a:r>
              <a:rPr lang="en-GB" dirty="0" smtClean="0">
                <a:latin typeface="Comic Sans MS" panose="030F0702030302020204" pitchFamily="66" charset="0"/>
              </a:rPr>
              <a:t>Literacy</a:t>
            </a:r>
            <a:endParaRPr lang="en-GB" dirty="0">
              <a:latin typeface="Comic Sans MS" panose="030F0702030302020204" pitchFamily="66" charset="0"/>
            </a:endParaRPr>
          </a:p>
        </p:txBody>
      </p:sp>
      <p:pic>
        <p:nvPicPr>
          <p:cNvPr id="4098" name="Picture 2" descr="https://s3-eu-west-1.amazonaws.com/2e.disk3/SC721966/th_F1D94825-7916-4632-BE2E-24AF613E3FD1.png?AWSAccessKeyId=AKIAINZPQL4JKXTSTV4Q&amp;Expires=1577378132&amp;Signature=YAlm6OKIkxK7m0jUN769NWP%2B2no%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818" y="2759529"/>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s3-eu-west-1.amazonaws.com/2e.disk3/SC721966/th_9EBB6B7F-3955-44BA-9136-240D17855CE7.png?AWSAccessKeyId=AKIAINZPQL4JKXTSTV4Q&amp;Expires=1577378188&amp;Signature=MNbLNu3b4idg0FJNACCrFM1FqPw%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175" y="2759529"/>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s3-eu-west-1.amazonaws.com/2e.disk3/SC721966/th_6752AC00-F4B6-4FC5-A22E-58EF6F78100D.png?AWSAccessKeyId=AKIAINZPQL4JKXTSTV4Q&amp;Expires=1577378331&amp;Signature=GSMnhClEnb50DbJTkii01viPYys%3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8361" y="275952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0825" y="1208314"/>
            <a:ext cx="10705646" cy="1323439"/>
          </a:xfrm>
          <a:prstGeom prst="rect">
            <a:avLst/>
          </a:prstGeom>
          <a:noFill/>
        </p:spPr>
        <p:txBody>
          <a:bodyPr wrap="square" rtlCol="0">
            <a:spAutoFit/>
          </a:bodyPr>
          <a:lstStyle/>
          <a:p>
            <a:r>
              <a:rPr lang="en-GB" sz="2000" dirty="0" smtClean="0">
                <a:latin typeface="Comic Sans MS" panose="030F0702030302020204" pitchFamily="66" charset="0"/>
              </a:rPr>
              <a:t>We are starting to read simple words and sentences, and to know all of the letter names and sounds. We are applying this when playing. We are learning different purposes for writing, such as a Christmas list. We love exploring books and stories in the story corner or outside. We have class story time several times a day.</a:t>
            </a:r>
            <a:endParaRPr lang="en-GB" sz="2000" dirty="0">
              <a:latin typeface="Comic Sans MS" panose="030F0702030302020204" pitchFamily="66" charset="0"/>
            </a:endParaRPr>
          </a:p>
        </p:txBody>
      </p:sp>
    </p:spTree>
    <p:extLst>
      <p:ext uri="{BB962C8B-B14F-4D97-AF65-F5344CB8AC3E}">
        <p14:creationId xmlns:p14="http://schemas.microsoft.com/office/powerpoint/2010/main" val="191011246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Maths</a:t>
            </a:r>
            <a:endParaRPr lang="en-GB" dirty="0">
              <a:latin typeface="Comic Sans MS" panose="030F0702030302020204" pitchFamily="66" charset="0"/>
            </a:endParaRPr>
          </a:p>
        </p:txBody>
      </p:sp>
      <p:sp>
        <p:nvSpPr>
          <p:cNvPr id="3" name="TextBox 2"/>
          <p:cNvSpPr txBox="1"/>
          <p:nvPr/>
        </p:nvSpPr>
        <p:spPr>
          <a:xfrm>
            <a:off x="440872" y="1494692"/>
            <a:ext cx="10695214" cy="1692771"/>
          </a:xfrm>
          <a:prstGeom prst="rect">
            <a:avLst/>
          </a:prstGeom>
          <a:noFill/>
        </p:spPr>
        <p:txBody>
          <a:bodyPr wrap="square" rtlCol="0">
            <a:spAutoFit/>
          </a:bodyPr>
          <a:lstStyle/>
          <a:p>
            <a:r>
              <a:rPr lang="en-GB" sz="2400" dirty="0" smtClean="0">
                <a:latin typeface="Comic Sans MS" panose="030F0702030302020204" pitchFamily="66" charset="0"/>
              </a:rPr>
              <a:t>We </a:t>
            </a:r>
            <a:r>
              <a:rPr lang="en-GB" sz="2400" dirty="0">
                <a:latin typeface="Comic Sans MS" panose="030F0702030302020204" pitchFamily="66" charset="0"/>
              </a:rPr>
              <a:t>are learning about numbers in depth – how to make them, represent them in different ways, talk about them. </a:t>
            </a:r>
            <a:r>
              <a:rPr lang="en-GB" sz="2400" dirty="0" smtClean="0">
                <a:latin typeface="Comic Sans MS" panose="030F0702030302020204" pitchFamily="66" charset="0"/>
              </a:rPr>
              <a:t>We love watching </a:t>
            </a:r>
            <a:r>
              <a:rPr lang="en-GB" sz="2400" dirty="0" err="1" smtClean="0">
                <a:latin typeface="Comic Sans MS" panose="030F0702030302020204" pitchFamily="66" charset="0"/>
              </a:rPr>
              <a:t>Numberblocks</a:t>
            </a:r>
            <a:r>
              <a:rPr lang="en-GB" sz="2400" dirty="0" smtClean="0">
                <a:latin typeface="Comic Sans MS" panose="030F0702030302020204" pitchFamily="66" charset="0"/>
              </a:rPr>
              <a:t> and we explore numbers and shapes in our play every day. </a:t>
            </a:r>
            <a:endParaRPr lang="en-GB" sz="2400" dirty="0">
              <a:latin typeface="Comic Sans MS" panose="030F0702030302020204" pitchFamily="66" charset="0"/>
            </a:endParaRPr>
          </a:p>
          <a:p>
            <a:endParaRPr lang="en-GB" sz="3200" dirty="0">
              <a:latin typeface="Ebor" panose="030F0702030302020204" pitchFamily="66" charset="0"/>
            </a:endParaRPr>
          </a:p>
        </p:txBody>
      </p:sp>
      <p:pic>
        <p:nvPicPr>
          <p:cNvPr id="5122" name="Picture 2" descr="https://s3-eu-west-1.amazonaws.com/2e.disk3/SC721966/th_F504BC63-8024-469A-8529-DDD6E5DF18C9.png?AWSAccessKeyId=AKIAINZPQL4JKXTSTV4Q&amp;Expires=1577378545&amp;Signature=lWDlMWLCe7D9k9whq2PyVvswOx8%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3" y="3187463"/>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s3-eu-west-1.amazonaws.com/2e.disk3/SC721966/th_F7B2F532-6372-4AD8-9087-8903B5D8A014.png?AWSAccessKeyId=AKIAINZPQL4JKXTSTV4Q&amp;Expires=1577378572&amp;Signature=wVoRHc71LPtCSl5WgmKDcm30L3g%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046" y="3187463"/>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s3-eu-west-1.amazonaws.com/2e.disk3/SC721966/th_2F067457-3823-455E-9C92-4F44610A2FBA.png?AWSAccessKeyId=AKIAINZPQL4JKXTSTV4Q&amp;Expires=1577378590&amp;Signature=cfCjabtxxlTqZ5B%2B5gB71RMrTEg%3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8159" y="3187463"/>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s3-eu-west-1.amazonaws.com/2e.disk3/SC721966/th_D5CAD762-D7E2-492E-82D5-D1731EC3FAF8.png?AWSAccessKeyId=AKIAINZPQL4JKXTSTV4Q&amp;Expires=1577378627&amp;Signature=GZV6DtQkLZL7vs1ctKLE2OMsxjg%3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5272" y="3258674"/>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6635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Expressive Arts and Design</a:t>
            </a:r>
            <a:endParaRPr lang="en-GB" dirty="0">
              <a:latin typeface="Comic Sans MS" panose="030F0702030302020204" pitchFamily="66" charset="0"/>
            </a:endParaRPr>
          </a:p>
        </p:txBody>
      </p:sp>
      <p:sp>
        <p:nvSpPr>
          <p:cNvPr id="3" name="TextBox 2"/>
          <p:cNvSpPr txBox="1"/>
          <p:nvPr/>
        </p:nvSpPr>
        <p:spPr>
          <a:xfrm>
            <a:off x="1028700" y="1690688"/>
            <a:ext cx="9715500" cy="1015663"/>
          </a:xfrm>
          <a:prstGeom prst="rect">
            <a:avLst/>
          </a:prstGeom>
          <a:noFill/>
        </p:spPr>
        <p:txBody>
          <a:bodyPr wrap="square" rtlCol="0">
            <a:spAutoFit/>
          </a:bodyPr>
          <a:lstStyle/>
          <a:p>
            <a:r>
              <a:rPr lang="en-GB" sz="2000" dirty="0" smtClean="0">
                <a:latin typeface="Comic Sans MS" panose="030F0702030302020204" pitchFamily="66" charset="0"/>
              </a:rPr>
              <a:t>We explore lots of different media and materials and express our own feelings and ideas through them. We have been learning songs for Christmas Nativity and love to explore instruments in the classroom and outside. </a:t>
            </a:r>
            <a:endParaRPr lang="en-GB" sz="2000" dirty="0">
              <a:latin typeface="Comic Sans MS" panose="030F0702030302020204" pitchFamily="66" charset="0"/>
            </a:endParaRPr>
          </a:p>
        </p:txBody>
      </p:sp>
      <p:pic>
        <p:nvPicPr>
          <p:cNvPr id="6146" name="Picture 2" descr="https://s3-eu-west-1.amazonaws.com/2e.disk3/SC721966/th_9595803F-1EDB-4737-AB8E-86A4F01AEC54.png?AWSAccessKeyId=AKIAINZPQL4JKXTSTV4Q&amp;Expires=1577378781&amp;Signature=f7anWJDIQVSar50kxJGLAZLR8pk%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5" y="3016251"/>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s3-eu-west-1.amazonaws.com/2e.disk3/SC721966/th_7B8147F2-75A4-44E3-879E-B3FFE621D8DE.png?AWSAccessKeyId=AKIAINZPQL4JKXTSTV4Q&amp;Expires=1577378801&amp;Signature=LlcArBdae6ErmAuoAZcNVDLE6xs%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6218" y="3016251"/>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s3-eu-west-1.amazonaws.com/2e.disk3/SC721966/th_81C091DE-8D01-41A8-8F5B-3D4094FF5516.png?AWSAccessKeyId=AKIAINZPQL4JKXTSTV4Q&amp;Expires=1577378836&amp;Signature=ovejg%2B0zEo9NPTXVrybdXzvuOK8%3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5847" y="301625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87379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Understanding the World</a:t>
            </a:r>
            <a:endParaRPr lang="en-GB" dirty="0">
              <a:latin typeface="Comic Sans MS" panose="030F0702030302020204" pitchFamily="66" charset="0"/>
            </a:endParaRPr>
          </a:p>
        </p:txBody>
      </p:sp>
      <p:sp>
        <p:nvSpPr>
          <p:cNvPr id="3" name="Content Placeholder 2"/>
          <p:cNvSpPr>
            <a:spLocks noGrp="1"/>
          </p:cNvSpPr>
          <p:nvPr>
            <p:ph idx="1"/>
          </p:nvPr>
        </p:nvSpPr>
        <p:spPr>
          <a:xfrm>
            <a:off x="489857" y="1502229"/>
            <a:ext cx="11005457" cy="1518557"/>
          </a:xfrm>
        </p:spPr>
        <p:txBody>
          <a:bodyPr>
            <a:normAutofit/>
          </a:bodyPr>
          <a:lstStyle/>
          <a:p>
            <a:pPr marL="0" indent="0">
              <a:buNone/>
            </a:pPr>
            <a:r>
              <a:rPr lang="en-GB" sz="2000" dirty="0" smtClean="0">
                <a:latin typeface="Comic Sans MS" panose="030F0702030302020204" pitchFamily="66" charset="0"/>
              </a:rPr>
              <a:t>We visit the school wild area every week and learn about our </a:t>
            </a:r>
            <a:r>
              <a:rPr lang="en-GB" sz="2000" dirty="0" err="1" smtClean="0">
                <a:latin typeface="Comic Sans MS" panose="030F0702030302020204" pitchFamily="66" charset="0"/>
              </a:rPr>
              <a:t>envinronment</a:t>
            </a:r>
            <a:r>
              <a:rPr lang="en-GB" sz="2000" dirty="0" smtClean="0">
                <a:latin typeface="Comic Sans MS" panose="030F0702030302020204" pitchFamily="66" charset="0"/>
              </a:rPr>
              <a:t> and observe plants and animals. We explore and talk about lots of materials, including sand, water and mud, every day. We’ve talked about the festival of Diwali this half term and have been learning the story of Christmas. We have learned to programme </a:t>
            </a:r>
            <a:r>
              <a:rPr lang="en-GB" sz="2000" dirty="0" err="1" smtClean="0">
                <a:latin typeface="Comic Sans MS" panose="030F0702030302020204" pitchFamily="66" charset="0"/>
              </a:rPr>
              <a:t>Beebots</a:t>
            </a:r>
            <a:r>
              <a:rPr lang="en-GB" sz="2000" dirty="0" smtClean="0">
                <a:latin typeface="Comic Sans MS" panose="030F0702030302020204" pitchFamily="66" charset="0"/>
              </a:rPr>
              <a:t> and use the smartboard every day. </a:t>
            </a:r>
            <a:endParaRPr lang="en-GB" sz="2000" dirty="0">
              <a:latin typeface="Comic Sans MS" panose="030F0702030302020204" pitchFamily="66" charset="0"/>
            </a:endParaRPr>
          </a:p>
        </p:txBody>
      </p:sp>
      <p:pic>
        <p:nvPicPr>
          <p:cNvPr id="7170" name="Picture 2" descr="https://s3-eu-west-1.amazonaws.com/2e.disk3/SC721966/th_6254031E-E2F4-4872-A363-B4E9CC86D100.png?AWSAccessKeyId=AKIAINZPQL4JKXTSTV4Q&amp;Expires=1577379018&amp;Signature=SqQld2u%2FDUpQ9yMB%2BqTxjF19zRY%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86" y="3241222"/>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s3-eu-west-1.amazonaws.com/2e.disk3/SC721966/th_8BC01152-015A-4F86-BA9B-0969694273F3.png?AWSAccessKeyId=AKIAINZPQL4JKXTSTV4Q&amp;Expires=1577379118&amp;Signature=jBHceVNSzO%2BvvKEY2Lw%2F%2BA7yRlM%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704" y="3241222"/>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s://s3-eu-west-1.amazonaws.com/2e.disk3/SC721966/th_4C7A2B2E-B15E-454E-AA8E-B7A882C43A4C.png?AWSAccessKeyId=AKIAINZPQL4JKXTSTV4Q&amp;Expires=1577379174&amp;Signature=9Lw2t5ZG5HvFPtigIA%2FZGmDANq4%3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5822" y="337185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13582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TotalTime>
  <Words>398</Words>
  <Application>Microsoft Office PowerPoint</Application>
  <PresentationFormat>Widescreen</PresentationFormat>
  <Paragraphs>17</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Comic Sans MS</vt:lpstr>
      <vt:lpstr>Ebor</vt:lpstr>
      <vt:lpstr>Office Theme</vt:lpstr>
      <vt:lpstr>Personal Social and Emotional Development</vt:lpstr>
      <vt:lpstr>Communication and Language</vt:lpstr>
      <vt:lpstr>Physical Development</vt:lpstr>
      <vt:lpstr>Literacy</vt:lpstr>
      <vt:lpstr>Maths</vt:lpstr>
      <vt:lpstr>Expressive Arts and Design</vt:lpstr>
      <vt:lpstr>Understanding the World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Social and Emotional Development</dc:title>
  <dc:creator>Windows User</dc:creator>
  <cp:lastModifiedBy>M Ramsay</cp:lastModifiedBy>
  <cp:revision>22</cp:revision>
  <dcterms:created xsi:type="dcterms:W3CDTF">2019-06-24T09:02:02Z</dcterms:created>
  <dcterms:modified xsi:type="dcterms:W3CDTF">2019-12-17T08:54:53Z</dcterms:modified>
</cp:coreProperties>
</file>