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1"/>
  </p:notesMasterIdLst>
  <p:handoutMasterIdLst>
    <p:handoutMasterId r:id="rId22"/>
  </p:handoutMasterIdLst>
  <p:sldIdLst>
    <p:sldId id="322" r:id="rId5"/>
    <p:sldId id="326" r:id="rId6"/>
    <p:sldId id="327" r:id="rId7"/>
    <p:sldId id="328" r:id="rId8"/>
    <p:sldId id="329" r:id="rId9"/>
    <p:sldId id="330" r:id="rId10"/>
    <p:sldId id="331" r:id="rId11"/>
    <p:sldId id="323" r:id="rId12"/>
    <p:sldId id="311" r:id="rId13"/>
    <p:sldId id="324" r:id="rId14"/>
    <p:sldId id="325" r:id="rId15"/>
    <p:sldId id="332" r:id="rId16"/>
    <p:sldId id="333" r:id="rId17"/>
    <p:sldId id="334" r:id="rId18"/>
    <p:sldId id="335" r:id="rId19"/>
    <p:sldId id="336" r:id="rId20"/>
  </p:sldIdLst>
  <p:sldSz cx="12188825" cy="6858000"/>
  <p:notesSz cx="6858000" cy="9144000"/>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4030">
          <p15:clr>
            <a:srgbClr val="A4A3A4"/>
          </p15:clr>
        </p15:guide>
        <p15:guide id="3" orient="horz" pos="1200">
          <p15:clr>
            <a:srgbClr val="A4A3A4"/>
          </p15:clr>
        </p15:guide>
        <p15:guide id="4" orient="horz" pos="1008">
          <p15:clr>
            <a:srgbClr val="A4A3A4"/>
          </p15:clr>
        </p15:guide>
        <p15:guide id="5" orient="horz" pos="3792">
          <p15:clr>
            <a:srgbClr val="A4A3A4"/>
          </p15:clr>
        </p15:guide>
        <p15:guide id="6" orient="horz">
          <p15:clr>
            <a:srgbClr val="A4A3A4"/>
          </p15:clr>
        </p15:guide>
        <p15:guide id="7" orient="horz" pos="3360">
          <p15:clr>
            <a:srgbClr val="A4A3A4"/>
          </p15:clr>
        </p15:guide>
        <p15:guide id="8" orient="horz" pos="3312">
          <p15:clr>
            <a:srgbClr val="A4A3A4"/>
          </p15:clr>
        </p15:guide>
        <p15:guide id="9" orient="horz" pos="240">
          <p15:clr>
            <a:srgbClr val="A4A3A4"/>
          </p15:clr>
        </p15:guide>
        <p15:guide id="10" orient="horz" pos="432">
          <p15:clr>
            <a:srgbClr val="A4A3A4"/>
          </p15:clr>
        </p15:guide>
        <p15:guide id="11" orient="horz" pos="2784">
          <p15:clr>
            <a:srgbClr val="A4A3A4"/>
          </p15:clr>
        </p15:guide>
        <p15:guide id="12" pos="3839">
          <p15:clr>
            <a:srgbClr val="A4A3A4"/>
          </p15:clr>
        </p15:guide>
        <p15:guide id="13" pos="959">
          <p15:clr>
            <a:srgbClr val="A4A3A4"/>
          </p15:clr>
        </p15:guide>
        <p15:guide id="14" pos="6143">
          <p15:clr>
            <a:srgbClr val="A4A3A4"/>
          </p15:clr>
        </p15:guide>
        <p15:guide id="15" pos="1247">
          <p15:clr>
            <a:srgbClr val="A4A3A4"/>
          </p15:clr>
        </p15:guide>
        <p15:guide id="16" pos="7007">
          <p15:clr>
            <a:srgbClr val="A4A3A4"/>
          </p15:clr>
        </p15:guide>
        <p15:guide id="17" pos="5855">
          <p15:clr>
            <a:srgbClr val="A4A3A4"/>
          </p15:clr>
        </p15:guide>
        <p15:guide id="18" pos="671">
          <p15:clr>
            <a:srgbClr val="A4A3A4"/>
          </p15:clr>
        </p15:guide>
        <p15:guide id="19" pos="7151">
          <p15:clr>
            <a:srgbClr val="A4A3A4"/>
          </p15:clr>
        </p15:guide>
        <p15:guide id="20" pos="311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581" autoAdjust="0"/>
  </p:normalViewPr>
  <p:slideViewPr>
    <p:cSldViewPr showGuides="1">
      <p:cViewPr varScale="1">
        <p:scale>
          <a:sx n="103" d="100"/>
          <a:sy n="103" d="100"/>
        </p:scale>
        <p:origin x="138" y="378"/>
      </p:cViewPr>
      <p:guideLst>
        <p:guide orient="horz" pos="2160"/>
        <p:guide orient="horz" pos="4030"/>
        <p:guide orient="horz" pos="1200"/>
        <p:guide orient="horz" pos="1008"/>
        <p:guide orient="horz" pos="3792"/>
        <p:guide orient="horz"/>
        <p:guide orient="horz" pos="3360"/>
        <p:guide orient="horz" pos="3312"/>
        <p:guide orient="horz" pos="240"/>
        <p:guide orient="horz" pos="432"/>
        <p:guide orient="horz" pos="2784"/>
        <p:guide pos="3839"/>
        <p:guide pos="959"/>
        <p:guide pos="6143"/>
        <p:guide pos="1247"/>
        <p:guide pos="7007"/>
        <p:guide pos="5855"/>
        <p:guide pos="671"/>
        <p:guide pos="7151"/>
        <p:guide pos="3119"/>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79" d="100"/>
          <a:sy n="79" d="100"/>
        </p:scale>
        <p:origin x="249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12/18/2019</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dirty="0"/>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12/18/2019</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dirty="0"/>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1</a:t>
            </a:fld>
            <a:endParaRPr lang="en-US" dirty="0"/>
          </a:p>
        </p:txBody>
      </p:sp>
    </p:spTree>
    <p:extLst>
      <p:ext uri="{BB962C8B-B14F-4D97-AF65-F5344CB8AC3E}">
        <p14:creationId xmlns:p14="http://schemas.microsoft.com/office/powerpoint/2010/main" val="3622955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080" y="243841"/>
            <a:ext cx="11721587"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691" y="882376"/>
            <a:ext cx="9964364" cy="2926080"/>
          </a:xfrm>
        </p:spPr>
        <p:txBody>
          <a:bodyPr anchor="b">
            <a:normAutofit/>
          </a:bodyPr>
          <a:lstStyle>
            <a:lvl1pPr algn="ctr">
              <a:lnSpc>
                <a:spcPct val="85000"/>
              </a:lnSpc>
              <a:defRPr sz="7198"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085" y="3869635"/>
            <a:ext cx="8765577" cy="1388165"/>
          </a:xfrm>
        </p:spPr>
        <p:txBody>
          <a:bodyPr>
            <a:normAutofit/>
          </a:bodyPr>
          <a:lstStyle>
            <a:lvl1pPr marL="0" indent="0" algn="ctr">
              <a:buNone/>
              <a:defRPr sz="2199">
                <a:solidFill>
                  <a:srgbClr val="FFFFFF"/>
                </a:solidFill>
              </a:defRPr>
            </a:lvl1pPr>
            <a:lvl2pPr marL="457063" indent="0" algn="ctr">
              <a:buNone/>
              <a:defRPr sz="2199"/>
            </a:lvl2pPr>
            <a:lvl3pPr marL="914126" indent="0" algn="ctr">
              <a:buNone/>
              <a:defRPr sz="21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1D2498CD-A622-4ACC-98D8-8365C1B868F0}" type="datetime1">
              <a:rPr lang="en-US" smtClean="0"/>
              <a:pPr/>
              <a:t>12/18/2019</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smtClean="0"/>
              <a:t>Add a footer</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A013F82-EE5E-44EE-A61D-E31C6657F26F}" type="slidenum">
              <a:rPr lang="en-US" smtClean="0"/>
              <a:pPr/>
              <a:t>‹#›</a:t>
            </a:fld>
            <a:endParaRPr lang="en-US" dirty="0"/>
          </a:p>
        </p:txBody>
      </p:sp>
      <p:cxnSp>
        <p:nvCxnSpPr>
          <p:cNvPr id="8" name="Straight Connector 7"/>
          <p:cNvCxnSpPr/>
          <p:nvPr/>
        </p:nvCxnSpPr>
        <p:spPr>
          <a:xfrm>
            <a:off x="1978145" y="3733800"/>
            <a:ext cx="822745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67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B2CF6B-193C-4CEB-9860-F1C5F0818FA3}" type="datetime1">
              <a:rPr lang="en-US" smtClean="0"/>
              <a:t>12/18/2019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dirty="0"/>
          </a:p>
        </p:txBody>
      </p:sp>
    </p:spTree>
    <p:extLst>
      <p:ext uri="{BB962C8B-B14F-4D97-AF65-F5344CB8AC3E}">
        <p14:creationId xmlns:p14="http://schemas.microsoft.com/office/powerpoint/2010/main" val="135570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762000"/>
            <a:ext cx="2323495"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2702" y="762000"/>
            <a:ext cx="7427565"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56CBC3-4EDC-4C84-BDD0-15F2AD890B92}" type="datetime1">
              <a:rPr lang="en-US" smtClean="0"/>
              <a:t>12/18/2019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dirty="0"/>
          </a:p>
        </p:txBody>
      </p:sp>
    </p:spTree>
    <p:extLst>
      <p:ext uri="{BB962C8B-B14F-4D97-AF65-F5344CB8AC3E}">
        <p14:creationId xmlns:p14="http://schemas.microsoft.com/office/powerpoint/2010/main" val="70851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CEBF3DB-CE40-42F4-BAF4-5D73D1160093}" type="datetime1">
              <a:rPr lang="en-US" smtClean="0"/>
              <a:t>12/18/2019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dirty="0"/>
          </a:p>
        </p:txBody>
      </p:sp>
    </p:spTree>
    <p:extLst>
      <p:ext uri="{BB962C8B-B14F-4D97-AF65-F5344CB8AC3E}">
        <p14:creationId xmlns:p14="http://schemas.microsoft.com/office/powerpoint/2010/main" val="202284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136" y="1173575"/>
            <a:ext cx="9964364" cy="2926080"/>
          </a:xfrm>
        </p:spPr>
        <p:txBody>
          <a:bodyPr anchor="b">
            <a:noAutofit/>
          </a:bodyPr>
          <a:lstStyle>
            <a:lvl1pPr algn="ctr">
              <a:lnSpc>
                <a:spcPct val="85000"/>
              </a:lnSpc>
              <a:defRPr sz="7198"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483" y="4154520"/>
            <a:ext cx="8766812" cy="1363806"/>
          </a:xfrm>
        </p:spPr>
        <p:txBody>
          <a:bodyPr anchor="t">
            <a:normAutofit/>
          </a:bodyPr>
          <a:lstStyle>
            <a:lvl1pPr marL="0" indent="0" algn="ctr">
              <a:buNone/>
              <a:defRPr sz="2199">
                <a:solidFill>
                  <a:schemeClr val="accent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ECA6E5-33C6-44C3-9324-1BC5DF93F43F}" type="datetime1">
              <a:rPr lang="en-US" smtClean="0"/>
              <a:t>12/18/2019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dirty="0"/>
          </a:p>
        </p:txBody>
      </p:sp>
      <p:cxnSp>
        <p:nvCxnSpPr>
          <p:cNvPr id="7" name="Straight Connector 6"/>
          <p:cNvCxnSpPr/>
          <p:nvPr/>
        </p:nvCxnSpPr>
        <p:spPr>
          <a:xfrm>
            <a:off x="1980684" y="4020408"/>
            <a:ext cx="822745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98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2702" y="2057399"/>
            <a:ext cx="4753642" cy="4023360"/>
          </a:xfrm>
        </p:spPr>
        <p:txBody>
          <a:bodyPr/>
          <a:lstStyle>
            <a:lvl1pPr>
              <a:defRPr sz="21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5980" y="2057400"/>
            <a:ext cx="4753642" cy="4023360"/>
          </a:xfrm>
        </p:spPr>
        <p:txBody>
          <a:bodyPr/>
          <a:lstStyle>
            <a:lvl1pPr>
              <a:defRPr sz="21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9C9C1D9-07E1-4387-AF34-89EE2802766D}" type="datetime1">
              <a:rPr lang="en-US" smtClean="0"/>
              <a:t>12/18/2019</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2A013F82-EE5E-44EE-A61D-E31C6657F26F}" type="slidenum">
              <a:rPr lang="en-US" smtClean="0"/>
              <a:t>‹#›</a:t>
            </a:fld>
            <a:endParaRPr lang="en-US" dirty="0"/>
          </a:p>
        </p:txBody>
      </p:sp>
    </p:spTree>
    <p:extLst>
      <p:ext uri="{BB962C8B-B14F-4D97-AF65-F5344CB8AC3E}">
        <p14:creationId xmlns:p14="http://schemas.microsoft.com/office/powerpoint/2010/main" val="27076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2702" y="2001511"/>
            <a:ext cx="4753642" cy="777240"/>
          </a:xfrm>
        </p:spPr>
        <p:txBody>
          <a:bodyPr anchor="ctr"/>
          <a:lstStyle>
            <a:lvl1pPr marL="0" indent="0">
              <a:spcBef>
                <a:spcPts val="0"/>
              </a:spcBef>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2702" y="2721483"/>
            <a:ext cx="4753642" cy="3383280"/>
          </a:xfrm>
        </p:spPr>
        <p:txBody>
          <a:bodyPr/>
          <a:lstStyle>
            <a:lvl1pPr>
              <a:defRPr sz="21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7540" y="1999032"/>
            <a:ext cx="4753642" cy="777240"/>
          </a:xfrm>
        </p:spPr>
        <p:txBody>
          <a:bodyPr anchor="ctr"/>
          <a:lstStyle>
            <a:lvl1pPr marL="0" indent="0">
              <a:spcBef>
                <a:spcPts val="0"/>
              </a:spcBef>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67540" y="2719322"/>
            <a:ext cx="4753642" cy="3383280"/>
          </a:xfrm>
        </p:spPr>
        <p:txBody>
          <a:bodyPr/>
          <a:lstStyle>
            <a:lvl1pPr>
              <a:defRPr sz="21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769E85B-B39A-43E9-82DE-E3279D984288}" type="datetime1">
              <a:rPr lang="en-US" smtClean="0"/>
              <a:t>12/18/2019</a:t>
            </a:fld>
            <a:endParaRPr lang="en-US" dirty="0"/>
          </a:p>
        </p:txBody>
      </p:sp>
      <p:sp>
        <p:nvSpPr>
          <p:cNvPr id="8" name="Footer Placeholder 7"/>
          <p:cNvSpPr>
            <a:spLocks noGrp="1"/>
          </p:cNvSpPr>
          <p:nvPr>
            <p:ph type="ftr" sz="quarter" idx="11"/>
          </p:nvPr>
        </p:nvSpPr>
        <p:spPr/>
        <p:txBody>
          <a:bodyPr/>
          <a:lstStyle/>
          <a:p>
            <a:r>
              <a:rPr lang="en-US" smtClean="0"/>
              <a:t>Add a footer</a:t>
            </a:r>
            <a:endParaRPr lang="en-US" dirty="0"/>
          </a:p>
        </p:txBody>
      </p:sp>
      <p:sp>
        <p:nvSpPr>
          <p:cNvPr id="9" name="Slide Number Placeholder 8"/>
          <p:cNvSpPr>
            <a:spLocks noGrp="1"/>
          </p:cNvSpPr>
          <p:nvPr>
            <p:ph type="sldNum" sz="quarter" idx="12"/>
          </p:nvPr>
        </p:nvSpPr>
        <p:spPr/>
        <p:txBody>
          <a:bodyPr/>
          <a:lstStyle/>
          <a:p>
            <a:fld id="{2A013F82-EE5E-44EE-A61D-E31C6657F26F}" type="slidenum">
              <a:rPr lang="en-US" smtClean="0"/>
              <a:t>‹#›</a:t>
            </a:fld>
            <a:endParaRPr lang="en-US" dirty="0"/>
          </a:p>
        </p:txBody>
      </p:sp>
    </p:spTree>
    <p:extLst>
      <p:ext uri="{BB962C8B-B14F-4D97-AF65-F5344CB8AC3E}">
        <p14:creationId xmlns:p14="http://schemas.microsoft.com/office/powerpoint/2010/main" val="363009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0270C95-D35D-47FC-816D-E56328637043}" type="datetime1">
              <a:rPr lang="en-US" smtClean="0"/>
              <a:t>12/18/2019</a:t>
            </a:fld>
            <a:endParaRPr lang="en-US" dirty="0"/>
          </a:p>
        </p:txBody>
      </p:sp>
      <p:sp>
        <p:nvSpPr>
          <p:cNvPr id="4" name="Footer Placeholder 3"/>
          <p:cNvSpPr>
            <a:spLocks noGrp="1"/>
          </p:cNvSpPr>
          <p:nvPr>
            <p:ph type="ftr" sz="quarter" idx="11"/>
          </p:nvPr>
        </p:nvSpPr>
        <p:spPr/>
        <p:txBody>
          <a:bodyPr/>
          <a:lstStyle/>
          <a:p>
            <a:r>
              <a:rPr lang="en-US" smtClean="0"/>
              <a:t>Add a footer</a:t>
            </a:r>
            <a:endParaRPr lang="en-US" dirty="0"/>
          </a:p>
        </p:txBody>
      </p:sp>
      <p:sp>
        <p:nvSpPr>
          <p:cNvPr id="5" name="Slide Number Placeholder 4"/>
          <p:cNvSpPr>
            <a:spLocks noGrp="1"/>
          </p:cNvSpPr>
          <p:nvPr>
            <p:ph type="sldNum" sz="quarter" idx="12"/>
          </p:nvPr>
        </p:nvSpPr>
        <p:spPr/>
        <p:txBody>
          <a:bodyPr/>
          <a:lstStyle/>
          <a:p>
            <a:fld id="{2A013F82-EE5E-44EE-A61D-E31C6657F26F}" type="slidenum">
              <a:rPr lang="en-US" smtClean="0"/>
              <a:t>‹#›</a:t>
            </a:fld>
            <a:endParaRPr lang="en-US" dirty="0"/>
          </a:p>
        </p:txBody>
      </p:sp>
    </p:spTree>
    <p:extLst>
      <p:ext uri="{BB962C8B-B14F-4D97-AF65-F5344CB8AC3E}">
        <p14:creationId xmlns:p14="http://schemas.microsoft.com/office/powerpoint/2010/main" val="295110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1163A7-695C-4C09-B334-6924060F5B71}" type="datetime1">
              <a:rPr lang="en-US" smtClean="0"/>
              <a:t>12/18/2019</a:t>
            </a:fld>
            <a:endParaRPr lang="en-US" dirty="0"/>
          </a:p>
        </p:txBody>
      </p:sp>
      <p:sp>
        <p:nvSpPr>
          <p:cNvPr id="3" name="Footer Placeholder 2"/>
          <p:cNvSpPr>
            <a:spLocks noGrp="1"/>
          </p:cNvSpPr>
          <p:nvPr>
            <p:ph type="ftr" sz="quarter" idx="11"/>
          </p:nvPr>
        </p:nvSpPr>
        <p:spPr/>
        <p:txBody>
          <a:bodyPr/>
          <a:lstStyle/>
          <a:p>
            <a:r>
              <a:rPr lang="en-US" smtClean="0"/>
              <a:t>Add a footer</a:t>
            </a:r>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en-US" smtClean="0"/>
              <a:t>‹#›</a:t>
            </a:fld>
            <a:endParaRPr lang="en-US" dirty="0"/>
          </a:p>
        </p:txBody>
      </p:sp>
    </p:spTree>
    <p:extLst>
      <p:ext uri="{BB962C8B-B14F-4D97-AF65-F5344CB8AC3E}">
        <p14:creationId xmlns:p14="http://schemas.microsoft.com/office/powerpoint/2010/main" val="149185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2702" y="1097280"/>
            <a:ext cx="3930896" cy="1737360"/>
          </a:xfrm>
        </p:spPr>
        <p:txBody>
          <a:bodyPr anchor="b">
            <a:noAutofit/>
          </a:bodyPr>
          <a:lstStyle>
            <a:lvl1pPr>
              <a:lnSpc>
                <a:spcPct val="90000"/>
              </a:lnSpc>
              <a:defRPr sz="3999" b="0"/>
            </a:lvl1pPr>
          </a:lstStyle>
          <a:p>
            <a:r>
              <a:rPr lang="en-US" smtClean="0"/>
              <a:t>Click to edit Master title style</a:t>
            </a:r>
            <a:endParaRPr lang="en-US" dirty="0"/>
          </a:p>
        </p:txBody>
      </p:sp>
      <p:sp>
        <p:nvSpPr>
          <p:cNvPr id="3" name="Content Placeholder 2"/>
          <p:cNvSpPr>
            <a:spLocks noGrp="1"/>
          </p:cNvSpPr>
          <p:nvPr>
            <p:ph idx="1"/>
          </p:nvPr>
        </p:nvSpPr>
        <p:spPr>
          <a:xfrm>
            <a:off x="5850635" y="1097280"/>
            <a:ext cx="5210723" cy="4663440"/>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2702" y="2834640"/>
            <a:ext cx="3930896" cy="3017520"/>
          </a:xfrm>
        </p:spPr>
        <p:txBody>
          <a:bodyPr>
            <a:normAutofit/>
          </a:bodyPr>
          <a:lstStyle>
            <a:lvl1pPr marL="0" indent="0">
              <a:lnSpc>
                <a:spcPct val="100000"/>
              </a:lnSpc>
              <a:spcBef>
                <a:spcPts val="1000"/>
              </a:spcBef>
              <a:buNone/>
              <a:defRPr sz="16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C5B6D02-49B3-41C1-9893-391F698AE757}" type="datetime1">
              <a:rPr lang="en-US" smtClean="0"/>
              <a:t>12/18/2019</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2A013F82-EE5E-44EE-A61D-E31C6657F26F}" type="slidenum">
              <a:rPr lang="en-US" smtClean="0"/>
              <a:t>‹#›</a:t>
            </a:fld>
            <a:endParaRPr lang="en-US" dirty="0"/>
          </a:p>
        </p:txBody>
      </p:sp>
    </p:spTree>
    <p:extLst>
      <p:ext uri="{BB962C8B-B14F-4D97-AF65-F5344CB8AC3E}">
        <p14:creationId xmlns:p14="http://schemas.microsoft.com/office/powerpoint/2010/main" val="297251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2702" y="1097280"/>
            <a:ext cx="3930896" cy="1737360"/>
          </a:xfrm>
        </p:spPr>
        <p:txBody>
          <a:bodyPr anchor="b">
            <a:noAutofit/>
          </a:bodyPr>
          <a:lstStyle>
            <a:lvl1pPr>
              <a:lnSpc>
                <a:spcPct val="90000"/>
              </a:lnSpc>
              <a:defRPr sz="3999"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1838" y="1069847"/>
            <a:ext cx="6097460" cy="4800600"/>
          </a:xfrm>
        </p:spPr>
        <p:txBody>
          <a:bodyPr lIns="274320" tIns="182880" anchor="t">
            <a:normAutofit/>
          </a:bodyPr>
          <a:lstStyle>
            <a:lvl1pPr marL="0" indent="0">
              <a:buNone/>
              <a:defRPr sz="27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dirty="0"/>
          </a:p>
        </p:txBody>
      </p:sp>
      <p:sp>
        <p:nvSpPr>
          <p:cNvPr id="4" name="Text Placeholder 3"/>
          <p:cNvSpPr>
            <a:spLocks noGrp="1"/>
          </p:cNvSpPr>
          <p:nvPr>
            <p:ph type="body" sz="half" idx="2"/>
          </p:nvPr>
        </p:nvSpPr>
        <p:spPr>
          <a:xfrm>
            <a:off x="1142702" y="2834640"/>
            <a:ext cx="3930896" cy="2880360"/>
          </a:xfrm>
        </p:spPr>
        <p:txBody>
          <a:bodyPr>
            <a:normAutofit/>
          </a:bodyPr>
          <a:lstStyle>
            <a:lvl1pPr marL="0" indent="0">
              <a:lnSpc>
                <a:spcPct val="100000"/>
              </a:lnSpc>
              <a:spcBef>
                <a:spcPts val="1000"/>
              </a:spcBef>
              <a:buNone/>
              <a:defRPr sz="16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D91AC91-90B4-40B7-917F-BAE86E369F96}" type="datetime1">
              <a:rPr lang="en-US" smtClean="0"/>
              <a:t>12/18/2019</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dirty="0"/>
          </a:p>
        </p:txBody>
      </p:sp>
    </p:spTree>
    <p:extLst>
      <p:ext uri="{BB962C8B-B14F-4D97-AF65-F5344CB8AC3E}">
        <p14:creationId xmlns:p14="http://schemas.microsoft.com/office/powerpoint/2010/main" val="4689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080" y="243841"/>
            <a:ext cx="11721587"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2702" y="609600"/>
            <a:ext cx="9872948"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2703" y="2057400"/>
            <a:ext cx="9870300" cy="40386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699" y="6223829"/>
            <a:ext cx="2328467" cy="365125"/>
          </a:xfrm>
          <a:prstGeom prst="rect">
            <a:avLst/>
          </a:prstGeom>
        </p:spPr>
        <p:txBody>
          <a:bodyPr vert="horz" lIns="91440" tIns="45720" rIns="91440" bIns="45720" rtlCol="0" anchor="ctr"/>
          <a:lstStyle>
            <a:lvl1pPr algn="l">
              <a:defRPr sz="1200">
                <a:solidFill>
                  <a:schemeClr val="accent1"/>
                </a:solidFill>
              </a:defRPr>
            </a:lvl1pPr>
          </a:lstStyle>
          <a:p>
            <a:fld id="{BB4AB525-F3F4-481A-B8D5-B732FA9EB082}" type="datetime1">
              <a:rPr lang="en-US" smtClean="0"/>
              <a:pPr/>
              <a:t>12/18/2019</a:t>
            </a:fld>
            <a:endParaRPr lang="en-US" dirty="0"/>
          </a:p>
        </p:txBody>
      </p:sp>
      <p:sp>
        <p:nvSpPr>
          <p:cNvPr id="5" name="Footer Placeholder 4"/>
          <p:cNvSpPr>
            <a:spLocks noGrp="1"/>
          </p:cNvSpPr>
          <p:nvPr>
            <p:ph type="ftr" sz="quarter" idx="3"/>
          </p:nvPr>
        </p:nvSpPr>
        <p:spPr>
          <a:xfrm>
            <a:off x="3948120" y="6223829"/>
            <a:ext cx="4716545" cy="365125"/>
          </a:xfrm>
          <a:prstGeom prst="rect">
            <a:avLst/>
          </a:prstGeom>
        </p:spPr>
        <p:txBody>
          <a:bodyPr vert="horz" lIns="91440" tIns="45720" rIns="91440" bIns="45720" rtlCol="0" anchor="ctr"/>
          <a:lstStyle>
            <a:lvl1pPr algn="ctr">
              <a:defRPr sz="1200">
                <a:solidFill>
                  <a:schemeClr val="accent1"/>
                </a:solidFill>
              </a:defRPr>
            </a:lvl1pPr>
          </a:lstStyle>
          <a:p>
            <a:r>
              <a:rPr lang="en-US" smtClean="0"/>
              <a:t>Add a footer</a:t>
            </a:r>
            <a:endParaRPr lang="en-US" dirty="0"/>
          </a:p>
        </p:txBody>
      </p:sp>
      <p:sp>
        <p:nvSpPr>
          <p:cNvPr id="6" name="Slide Number Placeholder 5"/>
          <p:cNvSpPr>
            <a:spLocks noGrp="1"/>
          </p:cNvSpPr>
          <p:nvPr>
            <p:ph type="sldNum" sz="quarter" idx="4"/>
          </p:nvPr>
        </p:nvSpPr>
        <p:spPr>
          <a:xfrm>
            <a:off x="9327101" y="6223829"/>
            <a:ext cx="1705773" cy="365125"/>
          </a:xfrm>
          <a:prstGeom prst="rect">
            <a:avLst/>
          </a:prstGeom>
        </p:spPr>
        <p:txBody>
          <a:bodyPr vert="horz" lIns="91440" tIns="45720" rIns="91440" bIns="45720" rtlCol="0" anchor="ctr"/>
          <a:lstStyle>
            <a:lvl1pPr algn="r">
              <a:defRPr sz="1200">
                <a:solidFill>
                  <a:schemeClr val="accent1"/>
                </a:solidFill>
              </a:defRPr>
            </a:lvl1pPr>
          </a:lstStyle>
          <a:p>
            <a:fld id="{2A013F82-EE5E-44EE-A61D-E31C6657F26F}" type="slidenum">
              <a:rPr lang="en-US" smtClean="0"/>
              <a:pPr/>
              <a:t>‹#›</a:t>
            </a:fld>
            <a:endParaRPr lang="en-US" dirty="0"/>
          </a:p>
        </p:txBody>
      </p:sp>
    </p:spTree>
    <p:extLst>
      <p:ext uri="{BB962C8B-B14F-4D97-AF65-F5344CB8AC3E}">
        <p14:creationId xmlns:p14="http://schemas.microsoft.com/office/powerpoint/2010/main" val="42663132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126" rtl="0" eaLnBrk="1" latinLnBrk="0" hangingPunct="1">
        <a:lnSpc>
          <a:spcPct val="90000"/>
        </a:lnSpc>
        <a:spcBef>
          <a:spcPct val="0"/>
        </a:spcBef>
        <a:buNone/>
        <a:defRPr sz="4399" kern="1200">
          <a:solidFill>
            <a:schemeClr val="accent1"/>
          </a:solidFill>
          <a:latin typeface="+mj-lt"/>
          <a:ea typeface="+mj-ea"/>
          <a:cs typeface="+mj-cs"/>
        </a:defRPr>
      </a:lvl1pPr>
    </p:titleStyle>
    <p:bodyStyle>
      <a:lvl1pPr marL="228531" indent="-182825" algn="l" defTabSz="914126" rtl="0" eaLnBrk="1" latinLnBrk="0" hangingPunct="1">
        <a:lnSpc>
          <a:spcPct val="90000"/>
        </a:lnSpc>
        <a:spcBef>
          <a:spcPts val="1400"/>
        </a:spcBef>
        <a:buClr>
          <a:schemeClr val="accent1"/>
        </a:buClr>
        <a:buSzPct val="80000"/>
        <a:buFont typeface="Corbel" pitchFamily="34" charset="0"/>
        <a:buChar char="•"/>
        <a:defRPr sz="2199" kern="1200">
          <a:solidFill>
            <a:schemeClr val="accent1"/>
          </a:solidFill>
          <a:latin typeface="+mn-lt"/>
          <a:ea typeface="+mn-ea"/>
          <a:cs typeface="+mn-cs"/>
        </a:defRPr>
      </a:lvl1pPr>
      <a:lvl2pPr marL="457063"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999" kern="1200">
          <a:solidFill>
            <a:schemeClr val="accent1"/>
          </a:solidFill>
          <a:latin typeface="+mn-lt"/>
          <a:ea typeface="+mn-ea"/>
          <a:cs typeface="+mn-cs"/>
        </a:defRPr>
      </a:lvl2pPr>
      <a:lvl3pPr marL="731301"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799" kern="1200">
          <a:solidFill>
            <a:schemeClr val="accent1"/>
          </a:solidFill>
          <a:latin typeface="+mn-lt"/>
          <a:ea typeface="+mn-ea"/>
          <a:cs typeface="+mn-cs"/>
        </a:defRPr>
      </a:lvl3pPr>
      <a:lvl4pPr marL="1005538"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79776"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59952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89943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19934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49925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Let there be light</a:t>
            </a:r>
            <a:endParaRPr lang="en-US" dirty="0"/>
          </a:p>
        </p:txBody>
      </p:sp>
      <p:sp>
        <p:nvSpPr>
          <p:cNvPr id="3" name="Subtitle 2"/>
          <p:cNvSpPr>
            <a:spLocks noGrp="1"/>
          </p:cNvSpPr>
          <p:nvPr>
            <p:ph type="subTitle" idx="1"/>
          </p:nvPr>
        </p:nvSpPr>
        <p:spPr/>
        <p:txBody>
          <a:bodyPr>
            <a:noAutofit/>
          </a:bodyPr>
          <a:lstStyle/>
          <a:p>
            <a:r>
              <a:rPr lang="en-US" sz="4800" dirty="0" smtClean="0"/>
              <a:t>Year 3 and 4 </a:t>
            </a:r>
          </a:p>
          <a:p>
            <a:r>
              <a:rPr lang="en-US" sz="4800" dirty="0" smtClean="0"/>
              <a:t>Autumn Term 2 </a:t>
            </a:r>
            <a:endParaRPr lang="en-US" sz="4800" dirty="0"/>
          </a:p>
        </p:txBody>
      </p:sp>
    </p:spTree>
    <p:extLst>
      <p:ext uri="{BB962C8B-B14F-4D97-AF65-F5344CB8AC3E}">
        <p14:creationId xmlns:p14="http://schemas.microsoft.com/office/powerpoint/2010/main" val="4214489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860" y="168323"/>
            <a:ext cx="9872948" cy="1356360"/>
          </a:xfrm>
        </p:spPr>
        <p:txBody>
          <a:bodyPr>
            <a:normAutofit/>
          </a:bodyPr>
          <a:lstStyle/>
          <a:p>
            <a:r>
              <a:rPr lang="en-GB" sz="2800" dirty="0" smtClean="0"/>
              <a:t>In topic lessons, we used our scientific skills to help us design and make a light-up box building. </a:t>
            </a:r>
            <a:endParaRPr lang="en-GB" sz="28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801" r="54353" b="6421"/>
          <a:stretch/>
        </p:blipFill>
        <p:spPr>
          <a:xfrm>
            <a:off x="4811552" y="1764004"/>
            <a:ext cx="2880320" cy="4810951"/>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6689" t="5545" b="4020"/>
          <a:stretch/>
        </p:blipFill>
        <p:spPr>
          <a:xfrm rot="5400000">
            <a:off x="-149244" y="2373685"/>
            <a:ext cx="4874147" cy="3528392"/>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1051" t="3610" r="2750" b="6422"/>
          <a:stretch/>
        </p:blipFill>
        <p:spPr>
          <a:xfrm>
            <a:off x="8326660" y="1639443"/>
            <a:ext cx="3323778" cy="4834586"/>
          </a:xfrm>
          <a:prstGeom prst="rect">
            <a:avLst/>
          </a:prstGeom>
        </p:spPr>
      </p:pic>
      <p:sp>
        <p:nvSpPr>
          <p:cNvPr id="10" name="Notched Right Arrow 9"/>
          <p:cNvSpPr/>
          <p:nvPr/>
        </p:nvSpPr>
        <p:spPr>
          <a:xfrm>
            <a:off x="3502124" y="3501008"/>
            <a:ext cx="1584176" cy="79208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Notched Right Arrow 10"/>
          <p:cNvSpPr/>
          <p:nvPr/>
        </p:nvSpPr>
        <p:spPr>
          <a:xfrm>
            <a:off x="7030517" y="3501008"/>
            <a:ext cx="1584176" cy="79208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196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Our finished Christmas village was beautiful…</a:t>
            </a:r>
            <a:endParaRPr lang="en-GB" dirty="0"/>
          </a:p>
        </p:txBody>
      </p:sp>
      <p:pic>
        <p:nvPicPr>
          <p:cNvPr id="4" name="Content Placeholder 3"/>
          <p:cNvPicPr>
            <a:picLocks noGrp="1" noChangeAspect="1"/>
          </p:cNvPicPr>
          <p:nvPr>
            <p:ph idx="1"/>
          </p:nvPr>
        </p:nvPicPr>
        <p:blipFill>
          <a:blip r:embed="rId2"/>
          <a:stretch>
            <a:fillRect/>
          </a:stretch>
        </p:blipFill>
        <p:spPr>
          <a:xfrm>
            <a:off x="3262406" y="2132856"/>
            <a:ext cx="5633540" cy="4222671"/>
          </a:xfrm>
          <a:prstGeom prst="rect">
            <a:avLst/>
          </a:prstGeom>
        </p:spPr>
      </p:pic>
    </p:spTree>
    <p:extLst>
      <p:ext uri="{BB962C8B-B14F-4D97-AF65-F5344CB8AC3E}">
        <p14:creationId xmlns:p14="http://schemas.microsoft.com/office/powerpoint/2010/main" val="240570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702" y="609600"/>
            <a:ext cx="2863478" cy="1955304"/>
          </a:xfrm>
        </p:spPr>
        <p:txBody>
          <a:bodyPr>
            <a:normAutofit/>
          </a:bodyPr>
          <a:lstStyle/>
          <a:p>
            <a:r>
              <a:rPr lang="en-GB" sz="2000" dirty="0" smtClean="0">
                <a:solidFill>
                  <a:schemeClr val="tx1"/>
                </a:solidFill>
              </a:rPr>
              <a:t>In art, we have developed our ability to mix colours and to make different tones of the same colour. </a:t>
            </a:r>
            <a:br>
              <a:rPr lang="en-GB" sz="2000" dirty="0" smtClean="0">
                <a:solidFill>
                  <a:schemeClr val="tx1"/>
                </a:solidFill>
              </a:rPr>
            </a:br>
            <a:r>
              <a:rPr lang="en-GB" sz="2000" dirty="0">
                <a:solidFill>
                  <a:schemeClr val="tx1"/>
                </a:solidFill>
              </a:rPr>
              <a:t/>
            </a:r>
            <a:br>
              <a:rPr lang="en-GB" sz="2000" dirty="0">
                <a:solidFill>
                  <a:schemeClr val="tx1"/>
                </a:solidFill>
              </a:rPr>
            </a:br>
            <a:endParaRPr lang="en-GB" sz="2000" dirty="0">
              <a:solidFill>
                <a:schemeClr val="tx1"/>
              </a:solidFill>
            </a:endParaRPr>
          </a:p>
        </p:txBody>
      </p:sp>
      <p:sp>
        <p:nvSpPr>
          <p:cNvPr id="6" name="Title 1"/>
          <p:cNvSpPr txBox="1">
            <a:spLocks/>
          </p:cNvSpPr>
          <p:nvPr/>
        </p:nvSpPr>
        <p:spPr>
          <a:xfrm>
            <a:off x="7318548" y="618524"/>
            <a:ext cx="3744416" cy="1955304"/>
          </a:xfrm>
          <a:prstGeom prst="rect">
            <a:avLst/>
          </a:prstGeom>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accent1"/>
                </a:solidFill>
                <a:latin typeface="+mj-lt"/>
                <a:ea typeface="+mj-ea"/>
                <a:cs typeface="+mj-cs"/>
              </a:defRPr>
            </a:lvl1pPr>
          </a:lstStyle>
          <a:p>
            <a:r>
              <a:rPr lang="en-GB" sz="2000" dirty="0" smtClean="0">
                <a:solidFill>
                  <a:schemeClr val="tx1"/>
                </a:solidFill>
              </a:rPr>
              <a:t>We applied these skills to create an effective landscape. They were so effective, we decided to give them as Christmas gifts! </a:t>
            </a:r>
            <a:br>
              <a:rPr lang="en-GB" sz="2000" dirty="0" smtClean="0">
                <a:solidFill>
                  <a:schemeClr val="tx1"/>
                </a:solidFill>
              </a:rPr>
            </a:br>
            <a:r>
              <a:rPr lang="en-GB" sz="2000" dirty="0" smtClean="0">
                <a:solidFill>
                  <a:schemeClr val="tx1"/>
                </a:solidFill>
              </a:rPr>
              <a:t/>
            </a:r>
            <a:br>
              <a:rPr lang="en-GB" sz="2000" dirty="0" smtClean="0">
                <a:solidFill>
                  <a:schemeClr val="tx1"/>
                </a:solidFill>
              </a:rPr>
            </a:br>
            <a:endParaRPr lang="en-GB" sz="2000"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87805" y="2495548"/>
            <a:ext cx="4573272" cy="341583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206770" y="2490960"/>
            <a:ext cx="3967970" cy="2963731"/>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3336" t="-2499" r="23336" b="2499"/>
          <a:stretch/>
        </p:blipFill>
        <p:spPr>
          <a:xfrm rot="5400000">
            <a:off x="4130531" y="1972621"/>
            <a:ext cx="3855100" cy="2879426"/>
          </a:xfrm>
          <a:prstGeom prst="rect">
            <a:avLst/>
          </a:prstGeom>
        </p:spPr>
      </p:pic>
    </p:spTree>
    <p:extLst>
      <p:ext uri="{BB962C8B-B14F-4D97-AF65-F5344CB8AC3E}">
        <p14:creationId xmlns:p14="http://schemas.microsoft.com/office/powerpoint/2010/main" val="79209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smtClean="0">
                <a:solidFill>
                  <a:schemeClr val="tx1"/>
                </a:solidFill>
              </a:rPr>
              <a:t>In RE, we have continued to consider what it means to be a Christian in Britain today. We have spent a lot of time thinking about what Christmas means to Christians especially. </a:t>
            </a:r>
            <a:endParaRPr lang="en-GB" sz="2400" dirty="0">
              <a:solidFill>
                <a:schemeClr val="tx1"/>
              </a:solidFill>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688" t="9481" r="8413" b="10284"/>
          <a:stretch/>
        </p:blipFill>
        <p:spPr>
          <a:xfrm>
            <a:off x="3099338" y="1965960"/>
            <a:ext cx="3024336" cy="216024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374163">
            <a:off x="6678713" y="2146862"/>
            <a:ext cx="5724217" cy="427549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866" t="22700" r="6866" b="19550"/>
          <a:stretch/>
        </p:blipFill>
        <p:spPr>
          <a:xfrm>
            <a:off x="3070075" y="4221087"/>
            <a:ext cx="4464497" cy="2232249"/>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7027" r="1909"/>
          <a:stretch/>
        </p:blipFill>
        <p:spPr>
          <a:xfrm rot="5400000">
            <a:off x="66164" y="2543520"/>
            <a:ext cx="3271409" cy="2315975"/>
          </a:xfrm>
          <a:prstGeom prst="rect">
            <a:avLst/>
          </a:prstGeom>
        </p:spPr>
      </p:pic>
    </p:spTree>
    <p:extLst>
      <p:ext uri="{BB962C8B-B14F-4D97-AF65-F5344CB8AC3E}">
        <p14:creationId xmlns:p14="http://schemas.microsoft.com/office/powerpoint/2010/main" val="195271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smtClean="0">
                <a:solidFill>
                  <a:schemeClr val="tx1"/>
                </a:solidFill>
              </a:rPr>
              <a:t>We have learned about the tradition of advent and how it is celebrated in church. Each class collaborated to make their own advent calendar. </a:t>
            </a:r>
            <a:endParaRPr lang="en-GB" sz="2400" dirty="0">
              <a:solidFill>
                <a:schemeClr val="tx1"/>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002" b="36989"/>
          <a:stretch/>
        </p:blipFill>
        <p:spPr>
          <a:xfrm>
            <a:off x="4300399" y="1772816"/>
            <a:ext cx="3212976" cy="129614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844" y="2219915"/>
            <a:ext cx="1977684" cy="2687176"/>
          </a:xfrm>
          <a:prstGeom prst="rect">
            <a:avLst/>
          </a:prstGeom>
        </p:spPr>
      </p:pic>
      <p:sp>
        <p:nvSpPr>
          <p:cNvPr id="6" name="TextBox 5"/>
          <p:cNvSpPr txBox="1"/>
          <p:nvPr/>
        </p:nvSpPr>
        <p:spPr>
          <a:xfrm>
            <a:off x="837828" y="4941168"/>
            <a:ext cx="2592288" cy="369332"/>
          </a:xfrm>
          <a:prstGeom prst="rect">
            <a:avLst/>
          </a:prstGeom>
          <a:noFill/>
        </p:spPr>
        <p:txBody>
          <a:bodyPr wrap="square" rtlCol="0">
            <a:spAutoFit/>
          </a:bodyPr>
          <a:lstStyle/>
          <a:p>
            <a:r>
              <a:rPr lang="en-GB" dirty="0" smtClean="0"/>
              <a:t>Miss </a:t>
            </a:r>
            <a:r>
              <a:rPr lang="en-GB" dirty="0" err="1" smtClean="0"/>
              <a:t>Mondon’s</a:t>
            </a:r>
            <a:r>
              <a:rPr lang="en-GB" dirty="0" smtClean="0"/>
              <a:t> Class</a:t>
            </a:r>
            <a:endParaRPr lang="en-GB"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2724" y="2157365"/>
            <a:ext cx="2016224" cy="2688299"/>
          </a:xfrm>
          <a:prstGeom prst="rect">
            <a:avLst/>
          </a:prstGeom>
        </p:spPr>
      </p:pic>
      <p:sp>
        <p:nvSpPr>
          <p:cNvPr id="8" name="TextBox 7"/>
          <p:cNvSpPr txBox="1"/>
          <p:nvPr/>
        </p:nvSpPr>
        <p:spPr>
          <a:xfrm>
            <a:off x="8614692" y="4987334"/>
            <a:ext cx="2592288" cy="646331"/>
          </a:xfrm>
          <a:prstGeom prst="rect">
            <a:avLst/>
          </a:prstGeom>
          <a:noFill/>
        </p:spPr>
        <p:txBody>
          <a:bodyPr wrap="square" rtlCol="0">
            <a:spAutoFit/>
          </a:bodyPr>
          <a:lstStyle/>
          <a:p>
            <a:pPr algn="ctr"/>
            <a:r>
              <a:rPr lang="en-GB" dirty="0" smtClean="0"/>
              <a:t>Mrs </a:t>
            </a:r>
            <a:r>
              <a:rPr lang="en-GB" dirty="0" err="1" smtClean="0"/>
              <a:t>Haxby’s</a:t>
            </a:r>
            <a:r>
              <a:rPr lang="en-GB" dirty="0" smtClean="0"/>
              <a:t> and Miss Ramsay’s Class</a:t>
            </a:r>
            <a:endParaRPr lang="en-GB" dirty="0"/>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6185" b="21078"/>
          <a:stretch/>
        </p:blipFill>
        <p:spPr>
          <a:xfrm>
            <a:off x="5067981" y="3149055"/>
            <a:ext cx="1726290" cy="2232248"/>
          </a:xfrm>
          <a:prstGeom prst="rect">
            <a:avLst/>
          </a:prstGeom>
        </p:spPr>
      </p:pic>
      <p:sp>
        <p:nvSpPr>
          <p:cNvPr id="10" name="TextBox 9"/>
          <p:cNvSpPr txBox="1"/>
          <p:nvPr/>
        </p:nvSpPr>
        <p:spPr>
          <a:xfrm>
            <a:off x="5067981" y="5515357"/>
            <a:ext cx="2592288" cy="369332"/>
          </a:xfrm>
          <a:prstGeom prst="rect">
            <a:avLst/>
          </a:prstGeom>
          <a:noFill/>
        </p:spPr>
        <p:txBody>
          <a:bodyPr wrap="square" rtlCol="0">
            <a:spAutoFit/>
          </a:bodyPr>
          <a:lstStyle/>
          <a:p>
            <a:r>
              <a:rPr lang="en-GB" dirty="0" smtClean="0"/>
              <a:t>Mrs Usher’s Class</a:t>
            </a:r>
            <a:endParaRPr lang="en-GB" dirty="0"/>
          </a:p>
        </p:txBody>
      </p:sp>
    </p:spTree>
    <p:extLst>
      <p:ext uri="{BB962C8B-B14F-4D97-AF65-F5344CB8AC3E}">
        <p14:creationId xmlns:p14="http://schemas.microsoft.com/office/powerpoint/2010/main" val="54983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860" y="620688"/>
            <a:ext cx="9872948" cy="3456384"/>
          </a:xfrm>
        </p:spPr>
        <p:txBody>
          <a:bodyPr>
            <a:normAutofit/>
          </a:bodyPr>
          <a:lstStyle/>
          <a:p>
            <a:pPr algn="ctr"/>
            <a:r>
              <a:rPr lang="en-GB" sz="2400" dirty="0" smtClean="0">
                <a:solidFill>
                  <a:schemeClr val="tx1"/>
                </a:solidFill>
              </a:rPr>
              <a:t/>
            </a:r>
            <a:br>
              <a:rPr lang="en-GB" sz="2400" dirty="0" smtClean="0">
                <a:solidFill>
                  <a:schemeClr val="tx1"/>
                </a:solidFill>
              </a:rPr>
            </a:br>
            <a:r>
              <a:rPr lang="en-GB" sz="2400" dirty="0">
                <a:solidFill>
                  <a:schemeClr val="tx1"/>
                </a:solidFill>
              </a:rPr>
              <a:t/>
            </a:r>
            <a:br>
              <a:rPr lang="en-GB" sz="2400" dirty="0">
                <a:solidFill>
                  <a:schemeClr val="tx1"/>
                </a:solidFill>
              </a:rPr>
            </a:br>
            <a:r>
              <a:rPr lang="en-GB" sz="2400" dirty="0" smtClean="0">
                <a:solidFill>
                  <a:schemeClr val="tx1"/>
                </a:solidFill>
              </a:rPr>
              <a:t/>
            </a:r>
            <a:br>
              <a:rPr lang="en-GB" sz="2400" dirty="0" smtClean="0">
                <a:solidFill>
                  <a:schemeClr val="tx1"/>
                </a:solidFill>
              </a:rPr>
            </a:br>
            <a:r>
              <a:rPr lang="en-GB" sz="2400" dirty="0" smtClean="0">
                <a:solidFill>
                  <a:schemeClr val="tx1"/>
                </a:solidFill>
              </a:rPr>
              <a:t>In PE, we choreographed, rehearsed and performed our own dance routines. Each class was very different but all the performances were fantastic! </a:t>
            </a:r>
            <a:br>
              <a:rPr lang="en-GB" sz="2400" dirty="0" smtClean="0">
                <a:solidFill>
                  <a:schemeClr val="tx1"/>
                </a:solidFill>
              </a:rPr>
            </a:br>
            <a:r>
              <a:rPr lang="en-GB" sz="2400" dirty="0" smtClean="0">
                <a:solidFill>
                  <a:schemeClr val="tx1"/>
                </a:solidFill>
              </a:rPr>
              <a:t>Each dance had the title ‘Let there be light’. </a:t>
            </a:r>
            <a:endParaRPr lang="en-GB" sz="2400" dirty="0">
              <a:solidFill>
                <a:schemeClr val="tx1"/>
              </a:solidFill>
            </a:endParaRPr>
          </a:p>
        </p:txBody>
      </p:sp>
      <p:pic>
        <p:nvPicPr>
          <p:cNvPr id="1028" name="Picture 4" descr="Image result for firework clipart f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8588" y="3455901"/>
            <a:ext cx="2841948" cy="19165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4292" y="476672"/>
            <a:ext cx="1584176" cy="16392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tar night sk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7869" y="3368667"/>
            <a:ext cx="2016223" cy="20038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496200" y="5450125"/>
            <a:ext cx="6048672" cy="369332"/>
          </a:xfrm>
          <a:prstGeom prst="rect">
            <a:avLst/>
          </a:prstGeom>
          <a:noFill/>
        </p:spPr>
        <p:txBody>
          <a:bodyPr wrap="square" rtlCol="0">
            <a:spAutoFit/>
          </a:bodyPr>
          <a:lstStyle/>
          <a:p>
            <a:r>
              <a:rPr lang="en-GB" dirty="0" smtClean="0"/>
              <a:t>Ms </a:t>
            </a:r>
            <a:r>
              <a:rPr lang="en-GB" dirty="0" err="1" smtClean="0"/>
              <a:t>Thomspon’s</a:t>
            </a:r>
            <a:r>
              <a:rPr lang="en-GB" dirty="0" smtClean="0"/>
              <a:t> group – Firework </a:t>
            </a:r>
            <a:endParaRPr lang="en-GB" dirty="0"/>
          </a:p>
        </p:txBody>
      </p:sp>
      <p:sp>
        <p:nvSpPr>
          <p:cNvPr id="10" name="TextBox 9"/>
          <p:cNvSpPr txBox="1"/>
          <p:nvPr/>
        </p:nvSpPr>
        <p:spPr>
          <a:xfrm>
            <a:off x="427993" y="5516251"/>
            <a:ext cx="6048672" cy="369332"/>
          </a:xfrm>
          <a:prstGeom prst="rect">
            <a:avLst/>
          </a:prstGeom>
          <a:noFill/>
        </p:spPr>
        <p:txBody>
          <a:bodyPr wrap="square" rtlCol="0">
            <a:spAutoFit/>
          </a:bodyPr>
          <a:lstStyle/>
          <a:p>
            <a:r>
              <a:rPr lang="en-GB" dirty="0" smtClean="0"/>
              <a:t>Mrs Usher’s group – Rule the World</a:t>
            </a:r>
            <a:endParaRPr lang="en-GB" dirty="0"/>
          </a:p>
        </p:txBody>
      </p:sp>
      <p:sp>
        <p:nvSpPr>
          <p:cNvPr id="11" name="TextBox 10"/>
          <p:cNvSpPr txBox="1"/>
          <p:nvPr/>
        </p:nvSpPr>
        <p:spPr>
          <a:xfrm>
            <a:off x="6444110" y="836712"/>
            <a:ext cx="6048672" cy="369332"/>
          </a:xfrm>
          <a:prstGeom prst="rect">
            <a:avLst/>
          </a:prstGeom>
          <a:noFill/>
        </p:spPr>
        <p:txBody>
          <a:bodyPr wrap="square" rtlCol="0">
            <a:spAutoFit/>
          </a:bodyPr>
          <a:lstStyle/>
          <a:p>
            <a:r>
              <a:rPr lang="en-GB" dirty="0" smtClean="0"/>
              <a:t>Miss Ramsay’s group – Walking on Sunshine</a:t>
            </a:r>
            <a:endParaRPr lang="en-GB" dirty="0"/>
          </a:p>
        </p:txBody>
      </p:sp>
    </p:spTree>
    <p:extLst>
      <p:ext uri="{BB962C8B-B14F-4D97-AF65-F5344CB8AC3E}">
        <p14:creationId xmlns:p14="http://schemas.microsoft.com/office/powerpoint/2010/main" val="282613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Thank you for sharing our learning journey </a:t>
            </a:r>
            <a:r>
              <a:rPr lang="en-GB" dirty="0" smtClean="0">
                <a:sym typeface="Wingdings" panose="05000000000000000000" pitchFamily="2" charset="2"/>
              </a:rPr>
              <a:t> </a:t>
            </a:r>
            <a:endParaRPr lang="en-GB" dirty="0"/>
          </a:p>
        </p:txBody>
      </p:sp>
    </p:spTree>
    <p:extLst>
      <p:ext uri="{BB962C8B-B14F-4D97-AF65-F5344CB8AC3E}">
        <p14:creationId xmlns:p14="http://schemas.microsoft.com/office/powerpoint/2010/main" val="374983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000" dirty="0" smtClean="0">
                <a:solidFill>
                  <a:schemeClr val="tx1"/>
                </a:solidFill>
              </a:rPr>
              <a:t>We kicked off our literacy learning this half term by visiting the theatre! The Grand Opera House in York was showing ‘Tom Gates Live!’ and as Liz </a:t>
            </a:r>
            <a:r>
              <a:rPr lang="en-GB" sz="2000" dirty="0" err="1" smtClean="0">
                <a:solidFill>
                  <a:schemeClr val="tx1"/>
                </a:solidFill>
              </a:rPr>
              <a:t>Pichon</a:t>
            </a:r>
            <a:r>
              <a:rPr lang="en-GB" sz="2000" dirty="0" smtClean="0">
                <a:solidFill>
                  <a:schemeClr val="tx1"/>
                </a:solidFill>
              </a:rPr>
              <a:t> is one of our most popular authors in Year 3/4, we just had to see the show! </a:t>
            </a:r>
            <a:endParaRPr lang="en-GB" sz="2000" dirty="0">
              <a:solidFill>
                <a:schemeClr val="tx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7927" y="2057400"/>
            <a:ext cx="6059633" cy="4038600"/>
          </a:xfrm>
        </p:spPr>
      </p:pic>
    </p:spTree>
    <p:extLst>
      <p:ext uri="{BB962C8B-B14F-4D97-AF65-F5344CB8AC3E}">
        <p14:creationId xmlns:p14="http://schemas.microsoft.com/office/powerpoint/2010/main" val="218670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dirty="0" smtClean="0">
                <a:solidFill>
                  <a:schemeClr val="tx1"/>
                </a:solidFill>
              </a:rPr>
              <a:t>The show was amazing and so when we returned to school, we decided we would write letters to our favourite authors. Many of us chose Liz </a:t>
            </a:r>
            <a:r>
              <a:rPr lang="en-GB" sz="2000" dirty="0" err="1" smtClean="0">
                <a:solidFill>
                  <a:schemeClr val="tx1"/>
                </a:solidFill>
              </a:rPr>
              <a:t>Pichon</a:t>
            </a:r>
            <a:r>
              <a:rPr lang="en-GB" sz="2000" dirty="0" smtClean="0">
                <a:solidFill>
                  <a:schemeClr val="tx1"/>
                </a:solidFill>
              </a:rPr>
              <a:t>! We studied the features of a letter and planned, drafted and published our own. We sent them by email to the authors and some of us have been lucky enough to receive replies! </a:t>
            </a:r>
            <a:endParaRPr lang="en-GB" sz="20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159" t="12396" b="5153"/>
          <a:stretch/>
        </p:blipFill>
        <p:spPr>
          <a:xfrm rot="5400000">
            <a:off x="-387758" y="2566354"/>
            <a:ext cx="4827435" cy="3384376"/>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273" t="10101" r="75796" b="3800"/>
          <a:stretch/>
        </p:blipFill>
        <p:spPr>
          <a:xfrm rot="5400000">
            <a:off x="6408588" y="-583707"/>
            <a:ext cx="1819921" cy="691276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3335" t="16650" r="63408" b="5899"/>
          <a:stretch/>
        </p:blipFill>
        <p:spPr>
          <a:xfrm rot="5400000">
            <a:off x="6526459" y="654782"/>
            <a:ext cx="1584177" cy="691276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9997" t="14301" r="43617" b="6950"/>
          <a:stretch/>
        </p:blipFill>
        <p:spPr>
          <a:xfrm rot="5400000">
            <a:off x="6355643" y="2258355"/>
            <a:ext cx="1925808" cy="6912768"/>
          </a:xfrm>
          <a:prstGeom prst="rect">
            <a:avLst/>
          </a:prstGeom>
        </p:spPr>
      </p:pic>
    </p:spTree>
    <p:extLst>
      <p:ext uri="{BB962C8B-B14F-4D97-AF65-F5344CB8AC3E}">
        <p14:creationId xmlns:p14="http://schemas.microsoft.com/office/powerpoint/2010/main" val="115546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860" y="250332"/>
            <a:ext cx="9872948" cy="1356360"/>
          </a:xfrm>
        </p:spPr>
        <p:txBody>
          <a:bodyPr>
            <a:noAutofit/>
          </a:bodyPr>
          <a:lstStyle/>
          <a:p>
            <a:r>
              <a:rPr lang="en-GB" sz="2400" dirty="0" smtClean="0">
                <a:solidFill>
                  <a:schemeClr val="tx1"/>
                </a:solidFill>
              </a:rPr>
              <a:t>Our next challenge in literacy was to write a play script. We have learned lots about dialogue and how to write it in different forms. </a:t>
            </a:r>
            <a:endParaRPr lang="en-GB" sz="2400" dirty="0">
              <a:solidFill>
                <a:schemeClr val="tx1"/>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975" t="18066"/>
          <a:stretch/>
        </p:blipFill>
        <p:spPr>
          <a:xfrm rot="10217921">
            <a:off x="-235892" y="1755486"/>
            <a:ext cx="6185415" cy="3941998"/>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4218134" y="2477018"/>
            <a:ext cx="4038600" cy="3016485"/>
          </a:xfr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2548" t="9051" r="9013" b="5901"/>
          <a:stretch/>
        </p:blipFill>
        <p:spPr>
          <a:xfrm rot="5400000">
            <a:off x="7521378" y="1999347"/>
            <a:ext cx="4683207" cy="3792724"/>
          </a:xfrm>
          <a:prstGeom prst="rect">
            <a:avLst/>
          </a:prstGeom>
        </p:spPr>
      </p:pic>
      <p:sp>
        <p:nvSpPr>
          <p:cNvPr id="7" name="TextBox 6"/>
          <p:cNvSpPr txBox="1"/>
          <p:nvPr/>
        </p:nvSpPr>
        <p:spPr>
          <a:xfrm>
            <a:off x="3718148" y="6165304"/>
            <a:ext cx="8208912" cy="369332"/>
          </a:xfrm>
          <a:prstGeom prst="rect">
            <a:avLst/>
          </a:prstGeom>
          <a:noFill/>
        </p:spPr>
        <p:txBody>
          <a:bodyPr wrap="square" rtlCol="0">
            <a:spAutoFit/>
          </a:bodyPr>
          <a:lstStyle/>
          <a:p>
            <a:pPr algn="r"/>
            <a:r>
              <a:rPr lang="en-GB" dirty="0" smtClean="0"/>
              <a:t>The best part was performing our scenes to the rest of the class!</a:t>
            </a:r>
            <a:endParaRPr lang="en-GB" dirty="0"/>
          </a:p>
        </p:txBody>
      </p:sp>
    </p:spTree>
    <p:extLst>
      <p:ext uri="{BB962C8B-B14F-4D97-AF65-F5344CB8AC3E}">
        <p14:creationId xmlns:p14="http://schemas.microsoft.com/office/powerpoint/2010/main" val="395914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000" dirty="0" smtClean="0">
                <a:solidFill>
                  <a:schemeClr val="tx1"/>
                </a:solidFill>
              </a:rPr>
              <a:t>This term in maths, Year 3 pupils have been representing multiplication in different ways. </a:t>
            </a:r>
            <a:endParaRPr lang="en-GB" sz="2000"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820" y="1751112"/>
            <a:ext cx="5526997" cy="412818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9411" t="16401" b="16401"/>
          <a:stretch/>
        </p:blipFill>
        <p:spPr>
          <a:xfrm>
            <a:off x="6958508" y="1618172"/>
            <a:ext cx="3726797" cy="4608512"/>
          </a:xfrm>
          <a:prstGeom prst="rect">
            <a:avLst/>
          </a:prstGeom>
        </p:spPr>
      </p:pic>
    </p:spTree>
    <p:extLst>
      <p:ext uri="{BB962C8B-B14F-4D97-AF65-F5344CB8AC3E}">
        <p14:creationId xmlns:p14="http://schemas.microsoft.com/office/powerpoint/2010/main" val="103916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702" y="609600"/>
            <a:ext cx="9872948" cy="659160"/>
          </a:xfrm>
        </p:spPr>
        <p:txBody>
          <a:bodyPr>
            <a:normAutofit/>
          </a:bodyPr>
          <a:lstStyle/>
          <a:p>
            <a:endParaRPr lang="en-GB"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452" y="1556792"/>
            <a:ext cx="4687300" cy="3501008"/>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7026" t="7749" r="4839" b="7013"/>
          <a:stretch/>
        </p:blipFill>
        <p:spPr>
          <a:xfrm>
            <a:off x="4438228" y="1124744"/>
            <a:ext cx="3888433" cy="316835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2548"/>
          <a:stretch/>
        </p:blipFill>
        <p:spPr>
          <a:xfrm>
            <a:off x="7663741" y="1916832"/>
            <a:ext cx="4014829" cy="3429000"/>
          </a:xfrm>
          <a:prstGeom prst="rect">
            <a:avLst/>
          </a:prstGeom>
        </p:spPr>
      </p:pic>
      <p:sp>
        <p:nvSpPr>
          <p:cNvPr id="7" name="Rectangle 6"/>
          <p:cNvSpPr/>
          <p:nvPr/>
        </p:nvSpPr>
        <p:spPr>
          <a:xfrm>
            <a:off x="1457060" y="6132243"/>
            <a:ext cx="9346713" cy="369332"/>
          </a:xfrm>
          <a:prstGeom prst="rect">
            <a:avLst/>
          </a:prstGeom>
        </p:spPr>
        <p:txBody>
          <a:bodyPr wrap="square">
            <a:spAutoFit/>
          </a:bodyPr>
          <a:lstStyle/>
          <a:p>
            <a:pPr algn="ctr"/>
            <a:r>
              <a:rPr lang="en-GB" dirty="0" smtClean="0"/>
              <a:t>Look at how well we have been able to show our understanding in lots of ways! </a:t>
            </a:r>
            <a:endParaRPr lang="en-GB" dirty="0"/>
          </a:p>
        </p:txBody>
      </p:sp>
      <p:pic>
        <p:nvPicPr>
          <p:cNvPr id="11" name="Picture 10"/>
          <p:cNvPicPr>
            <a:picLocks noChangeAspect="1"/>
          </p:cNvPicPr>
          <p:nvPr/>
        </p:nvPicPr>
        <p:blipFill>
          <a:blip r:embed="rId5"/>
          <a:stretch>
            <a:fillRect/>
          </a:stretch>
        </p:blipFill>
        <p:spPr>
          <a:xfrm>
            <a:off x="4987025" y="4093893"/>
            <a:ext cx="2590800" cy="2038350"/>
          </a:xfrm>
          <a:prstGeom prst="rect">
            <a:avLst/>
          </a:prstGeom>
        </p:spPr>
      </p:pic>
    </p:spTree>
    <p:extLst>
      <p:ext uri="{BB962C8B-B14F-4D97-AF65-F5344CB8AC3E}">
        <p14:creationId xmlns:p14="http://schemas.microsoft.com/office/powerpoint/2010/main" val="237132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dirty="0" smtClean="0">
                <a:solidFill>
                  <a:schemeClr val="tx1"/>
                </a:solidFill>
              </a:rPr>
              <a:t>Year 4 pupils </a:t>
            </a:r>
            <a:r>
              <a:rPr lang="en-GB" sz="2000" dirty="0">
                <a:solidFill>
                  <a:schemeClr val="tx1"/>
                </a:solidFill>
              </a:rPr>
              <a:t>have </a:t>
            </a:r>
            <a:r>
              <a:rPr lang="en-GB" sz="2000" dirty="0" smtClean="0">
                <a:solidFill>
                  <a:schemeClr val="tx1"/>
                </a:solidFill>
              </a:rPr>
              <a:t>been exploring addition and subtraction in more depth. We have been testing methods to see which is most efficient and were challenged to answer calculations with missing numbers. </a:t>
            </a:r>
            <a:endParaRPr lang="en-GB" sz="2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22204" y="1772816"/>
            <a:ext cx="3190913" cy="238333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39294" y="2237332"/>
            <a:ext cx="3181444" cy="23762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614529" y="3955068"/>
            <a:ext cx="2841340" cy="212223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335806" y="2130000"/>
            <a:ext cx="3277852" cy="2448272"/>
          </a:xfrm>
          <a:prstGeom prst="rect">
            <a:avLst/>
          </a:prstGeom>
        </p:spPr>
      </p:pic>
      <p:sp>
        <p:nvSpPr>
          <p:cNvPr id="9" name="TextBox 8"/>
          <p:cNvSpPr txBox="1"/>
          <p:nvPr/>
        </p:nvSpPr>
        <p:spPr>
          <a:xfrm>
            <a:off x="6310436" y="5525972"/>
            <a:ext cx="5544616" cy="646331"/>
          </a:xfrm>
          <a:prstGeom prst="rect">
            <a:avLst/>
          </a:prstGeom>
          <a:noFill/>
        </p:spPr>
        <p:txBody>
          <a:bodyPr wrap="square" rtlCol="0">
            <a:spAutoFit/>
          </a:bodyPr>
          <a:lstStyle/>
          <a:p>
            <a:r>
              <a:rPr lang="en-GB" dirty="0" smtClean="0"/>
              <a:t>We have become more able to explain our thinking using words and diagrams. </a:t>
            </a:r>
            <a:endParaRPr lang="en-GB" dirty="0"/>
          </a:p>
        </p:txBody>
      </p:sp>
    </p:spTree>
    <p:extLst>
      <p:ext uri="{BB962C8B-B14F-4D97-AF65-F5344CB8AC3E}">
        <p14:creationId xmlns:p14="http://schemas.microsoft.com/office/powerpoint/2010/main" val="67351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pPr algn="ctr"/>
            <a:r>
              <a:rPr lang="en-US" sz="2800" dirty="0" smtClean="0"/>
              <a:t>We have really enjoyed our learning this half term. Our topic ‘Let there be light’ has given us lots of opportunities to find out about light through our topic and science work. </a:t>
            </a:r>
            <a:endParaRPr lang="en-US" sz="2800" dirty="0"/>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76344" y="2060575"/>
            <a:ext cx="5402800" cy="4035425"/>
          </a:xfrm>
        </p:spPr>
      </p:pic>
    </p:spTree>
    <p:extLst>
      <p:ext uri="{BB962C8B-B14F-4D97-AF65-F5344CB8AC3E}">
        <p14:creationId xmlns:p14="http://schemas.microsoft.com/office/powerpoint/2010/main" val="1994694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07312" y="-99392"/>
            <a:ext cx="9872948" cy="1356360"/>
          </a:xfrm>
        </p:spPr>
        <p:txBody>
          <a:bodyPr/>
          <a:lstStyle/>
          <a:p>
            <a:r>
              <a:rPr lang="en-US" dirty="0" smtClean="0"/>
              <a:t>Our science learning journey…</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804" t="9759" r="3779" b="6603"/>
          <a:stretch/>
        </p:blipFill>
        <p:spPr>
          <a:xfrm rot="10800000">
            <a:off x="199154" y="1772816"/>
            <a:ext cx="3960439" cy="2736305"/>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035" t="11672" r="2443" b="6542"/>
          <a:stretch/>
        </p:blipFill>
        <p:spPr>
          <a:xfrm rot="10800000">
            <a:off x="4897892" y="908720"/>
            <a:ext cx="2869375" cy="204955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1151" t="9233" r="1701" b="6421"/>
          <a:stretch/>
        </p:blipFill>
        <p:spPr>
          <a:xfrm rot="5400000">
            <a:off x="7976782" y="2301598"/>
            <a:ext cx="3816426" cy="275886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6569" y="4357605"/>
            <a:ext cx="3297938" cy="2463274"/>
          </a:xfrm>
          <a:prstGeom prst="rect">
            <a:avLst/>
          </a:prstGeom>
        </p:spPr>
      </p:pic>
      <p:sp>
        <p:nvSpPr>
          <p:cNvPr id="12" name="TextBox 11"/>
          <p:cNvSpPr txBox="1"/>
          <p:nvPr/>
        </p:nvSpPr>
        <p:spPr>
          <a:xfrm>
            <a:off x="253232" y="4563304"/>
            <a:ext cx="3852281" cy="923330"/>
          </a:xfrm>
          <a:prstGeom prst="rect">
            <a:avLst/>
          </a:prstGeom>
          <a:solidFill>
            <a:schemeClr val="accent1"/>
          </a:solidFill>
        </p:spPr>
        <p:txBody>
          <a:bodyPr wrap="square" rtlCol="0">
            <a:spAutoFit/>
          </a:bodyPr>
          <a:lstStyle/>
          <a:p>
            <a:pPr algn="ctr"/>
            <a:r>
              <a:rPr lang="en-GB" dirty="0" smtClean="0"/>
              <a:t>We found out how electricity is made and </a:t>
            </a:r>
            <a:r>
              <a:rPr lang="en-GB" dirty="0"/>
              <a:t>w</a:t>
            </a:r>
            <a:r>
              <a:rPr lang="en-GB" dirty="0" smtClean="0"/>
              <a:t>hich devices use main electricity or batteries.</a:t>
            </a:r>
            <a:endParaRPr lang="en-GB" dirty="0"/>
          </a:p>
        </p:txBody>
      </p:sp>
      <p:sp>
        <p:nvSpPr>
          <p:cNvPr id="15" name="TextBox 14"/>
          <p:cNvSpPr txBox="1"/>
          <p:nvPr/>
        </p:nvSpPr>
        <p:spPr>
          <a:xfrm>
            <a:off x="4406438" y="3043055"/>
            <a:ext cx="3852281" cy="1200329"/>
          </a:xfrm>
          <a:prstGeom prst="rect">
            <a:avLst/>
          </a:prstGeom>
          <a:solidFill>
            <a:schemeClr val="accent1"/>
          </a:solidFill>
        </p:spPr>
        <p:txBody>
          <a:bodyPr wrap="square" rtlCol="0">
            <a:spAutoFit/>
          </a:bodyPr>
          <a:lstStyle/>
          <a:p>
            <a:pPr algn="ctr"/>
            <a:r>
              <a:rPr lang="en-GB" dirty="0" smtClean="0"/>
              <a:t>We then were challenged to make a bulb light up! We finally succeeded. In our next lesson, we learned how to draw our circuits as a diagram. </a:t>
            </a:r>
            <a:endParaRPr lang="en-GB" dirty="0"/>
          </a:p>
        </p:txBody>
      </p:sp>
      <p:sp>
        <p:nvSpPr>
          <p:cNvPr id="16" name="TextBox 15"/>
          <p:cNvSpPr txBox="1"/>
          <p:nvPr/>
        </p:nvSpPr>
        <p:spPr>
          <a:xfrm>
            <a:off x="8038628" y="5643425"/>
            <a:ext cx="3852281" cy="923330"/>
          </a:xfrm>
          <a:prstGeom prst="rect">
            <a:avLst/>
          </a:prstGeom>
          <a:solidFill>
            <a:schemeClr val="accent1"/>
          </a:solidFill>
        </p:spPr>
        <p:txBody>
          <a:bodyPr wrap="square" rtlCol="0">
            <a:spAutoFit/>
          </a:bodyPr>
          <a:lstStyle/>
          <a:p>
            <a:pPr algn="ctr"/>
            <a:r>
              <a:rPr lang="en-GB" dirty="0" smtClean="0"/>
              <a:t>We then tested different materials – which would conduct electricity and which would be insulators? </a:t>
            </a:r>
            <a:endParaRPr lang="en-GB" dirty="0"/>
          </a:p>
        </p:txBody>
      </p:sp>
    </p:spTree>
    <p:extLst>
      <p:ext uri="{BB962C8B-B14F-4D97-AF65-F5344CB8AC3E}">
        <p14:creationId xmlns:p14="http://schemas.microsoft.com/office/powerpoint/2010/main" val="310620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Basis">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49C11C-71DC-49B6-ACD8-27E3AE088D14}">
  <ds:schemaRefs>
    <ds:schemaRef ds:uri="http://purl.org/dc/elements/1.1/"/>
    <ds:schemaRef ds:uri="http://schemas.microsoft.com/office/2006/metadata/properties"/>
    <ds:schemaRef ds:uri="http://schemas.openxmlformats.org/package/2006/metadata/core-properties"/>
    <ds:schemaRef ds:uri="a4f35948-e619-41b3-aa29-22878b09cfd2"/>
    <ds:schemaRef ds:uri="http://schemas.microsoft.com/office/infopath/2007/PartnerControls"/>
    <ds:schemaRef ds:uri="http://purl.org/dc/terms/"/>
    <ds:schemaRef ds:uri="http://schemas.microsoft.com/office/2006/documentManagement/types"/>
    <ds:schemaRef ds:uri="40262f94-9f35-4ac3-9a90-690165a166b7"/>
    <ds:schemaRef ds:uri="http://www.w3.org/XML/1998/namespace"/>
    <ds:schemaRef ds:uri="http://purl.org/dc/dcmitype/"/>
  </ds:schemaRefs>
</ds:datastoreItem>
</file>

<file path=customXml/itemProps2.xml><?xml version="1.0" encoding="utf-8"?>
<ds:datastoreItem xmlns:ds="http://schemas.openxmlformats.org/officeDocument/2006/customXml" ds:itemID="{51F78577-2839-4BFF-9EC7-673BD8FEBD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75BD71-4A33-4FB7-88CA-777C4D9E6E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TM03457444[[fn=Basis]]</Template>
  <TotalTime>154</TotalTime>
  <Words>526</Words>
  <Application>Microsoft Office PowerPoint</Application>
  <PresentationFormat>Custom</PresentationFormat>
  <Paragraphs>31</Paragraphs>
  <Slides>16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Century Gothic</vt:lpstr>
      <vt:lpstr>Corbel</vt:lpstr>
      <vt:lpstr>Wingdings</vt:lpstr>
      <vt:lpstr>Basis</vt:lpstr>
      <vt:lpstr>Let there be light</vt:lpstr>
      <vt:lpstr>We kicked off our literacy learning this half term by visiting the theatre! The Grand Opera House in York was showing ‘Tom Gates Live!’ and as Liz Pichon is one of our most popular authors in Year 3/4, we just had to see the show! </vt:lpstr>
      <vt:lpstr>The show was amazing and so when we returned to school, we decided we would write letters to our favourite authors. Many of us chose Liz Pichon! We studied the features of a letter and planned, drafted and published our own. We sent them by email to the authors and some of us have been lucky enough to receive replies! </vt:lpstr>
      <vt:lpstr>Our next challenge in literacy was to write a play script. We have learned lots about dialogue and how to write it in different forms. </vt:lpstr>
      <vt:lpstr>This term in maths, Year 3 pupils have been representing multiplication in different ways. </vt:lpstr>
      <vt:lpstr>PowerPoint Presentation</vt:lpstr>
      <vt:lpstr>Year 4 pupils have been exploring addition and subtraction in more depth. We have been testing methods to see which is most efficient and were challenged to answer calculations with missing numbers. </vt:lpstr>
      <vt:lpstr>We have really enjoyed our learning this half term. Our topic ‘Let there be light’ has given us lots of opportunities to find out about light through our topic and science work. </vt:lpstr>
      <vt:lpstr>Our science learning journey…</vt:lpstr>
      <vt:lpstr>In topic lessons, we used our scientific skills to help us design and make a light-up box building. </vt:lpstr>
      <vt:lpstr>Our finished Christmas village was beautiful…</vt:lpstr>
      <vt:lpstr>In art, we have developed our ability to mix colours and to make different tones of the same colour.   </vt:lpstr>
      <vt:lpstr>In RE, we have continued to consider what it means to be a Christian in Britain today. We have spent a lot of time thinking about what Christmas means to Christians especially. </vt:lpstr>
      <vt:lpstr>We have learned about the tradition of advent and how it is celebrated in church. Each class collaborated to make their own advent calendar. </vt:lpstr>
      <vt:lpstr>   In PE, we choreographed, rehearsed and performed our own dance routines. Each class was very different but all the performances were fantastic!  Each dance had the title ‘Let there be light’. </vt:lpstr>
      <vt:lpstr>Thank you for sharing our learning journey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 there be light</dc:title>
  <dc:creator>M Ramsay</dc:creator>
  <cp:lastModifiedBy>M Ramsay</cp:lastModifiedBy>
  <cp:revision>11</cp:revision>
  <dcterms:created xsi:type="dcterms:W3CDTF">2019-12-18T11:21:19Z</dcterms:created>
  <dcterms:modified xsi:type="dcterms:W3CDTF">2019-12-18T13:55:53Z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74069000</vt:r8>
  </property>
  <property fmtid="{D5CDD505-2E9C-101B-9397-08002B2CF9AE}" pid="3" name="HiddenCategoryTags">
    <vt:lpwstr/>
  </property>
  <property fmtid="{D5CDD505-2E9C-101B-9397-08002B2CF9AE}" pid="4" name="InternalTags">
    <vt:lpwstr/>
  </property>
  <property fmtid="{D5CDD505-2E9C-101B-9397-08002B2CF9AE}" pid="5" name="CategoryTags">
    <vt:lpwstr/>
  </property>
  <property fmtid="{D5CDD505-2E9C-101B-9397-08002B2CF9AE}" pid="6" name="Applications">
    <vt:lpwstr/>
  </property>
  <property fmtid="{D5CDD505-2E9C-101B-9397-08002B2CF9AE}" pid="7" name="CampaignTags">
    <vt:lpwstr/>
  </property>
  <property fmtid="{D5CDD505-2E9C-101B-9397-08002B2CF9AE}" pid="8" name="ScenarioTags">
    <vt:lpwstr/>
  </property>
  <property fmtid="{D5CDD505-2E9C-101B-9397-08002B2CF9AE}" pid="9" name="ContentTypeId">
    <vt:lpwstr>0x010100AA3F7D94069FF64A86F7DFF56D60E3BE</vt:lpwstr>
  </property>
  <property fmtid="{D5CDD505-2E9C-101B-9397-08002B2CF9AE}" pid="10" name="FeatureTags">
    <vt:lpwstr/>
  </property>
  <property fmtid="{D5CDD505-2E9C-101B-9397-08002B2CF9AE}" pid="11" name="LocalizationTags">
    <vt:lpwstr/>
  </property>
</Properties>
</file>